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4"/>
    <p:sldMasterId id="2147483671" r:id="rId5"/>
  </p:sldMasterIdLst>
  <p:notesMasterIdLst>
    <p:notesMasterId r:id="rId25"/>
  </p:notesMasterIdLst>
  <p:sldIdLst>
    <p:sldId id="270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268"/>
    <a:srgbClr val="0090D4"/>
    <a:srgbClr val="0086D6"/>
    <a:srgbClr val="9DC3E6"/>
    <a:srgbClr val="3191E3"/>
    <a:srgbClr val="183268"/>
    <a:srgbClr val="FBF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32"/>
    <p:restoredTop sz="94283"/>
  </p:normalViewPr>
  <p:slideViewPr>
    <p:cSldViewPr snapToGrid="0" showGuides="1">
      <p:cViewPr varScale="1">
        <p:scale>
          <a:sx n="142" d="100"/>
          <a:sy n="142" d="100"/>
        </p:scale>
        <p:origin x="10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D6B2-9078-0848-B634-932945B3C71A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FFAF7-CA08-E34B-9ACE-6C2BF1684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227962-BE9A-6722-7F50-A13608035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4612" y="4331555"/>
            <a:ext cx="4308231" cy="5048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i="0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b="1" i="0">
                <a:latin typeface="Century Gothic" panose="020B0502020202020204" pitchFamily="34" charset="0"/>
              </a:defRPr>
            </a:lvl2pPr>
            <a:lvl3pPr>
              <a:defRPr b="1" i="0">
                <a:latin typeface="Century Gothic" panose="020B0502020202020204" pitchFamily="34" charset="0"/>
              </a:defRPr>
            </a:lvl3pPr>
            <a:lvl4pPr>
              <a:defRPr b="1" i="0">
                <a:latin typeface="Century Gothic" panose="020B0502020202020204" pitchFamily="34" charset="0"/>
              </a:defRPr>
            </a:lvl4pPr>
            <a:lvl5pPr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9FA61BB-E234-3783-F552-6B7EB2D26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3514" y="4714570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50E17-5388-A255-DF43-83FE7A31B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60" y="432366"/>
            <a:ext cx="1029474" cy="6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A4A94-FC73-4993-827D-2E8E140EC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227962-BE9A-6722-7F50-A13608035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4612" y="4331555"/>
            <a:ext cx="4308231" cy="5048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i="0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b="1" i="0">
                <a:latin typeface="Century Gothic" panose="020B0502020202020204" pitchFamily="34" charset="0"/>
              </a:defRPr>
            </a:lvl2pPr>
            <a:lvl3pPr>
              <a:defRPr b="1" i="0">
                <a:latin typeface="Century Gothic" panose="020B0502020202020204" pitchFamily="34" charset="0"/>
              </a:defRPr>
            </a:lvl3pPr>
            <a:lvl4pPr>
              <a:defRPr b="1" i="0">
                <a:latin typeface="Century Gothic" panose="020B0502020202020204" pitchFamily="34" charset="0"/>
              </a:defRPr>
            </a:lvl4pPr>
            <a:lvl5pPr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9FA61BB-E234-3783-F552-6B7EB2D26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3514" y="4714570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6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rgbClr val="009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1C5EB8-B5C2-BF89-4374-F3209AB0EA3E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0D1E3D-5809-B444-C7E4-6F186E137CE6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8594C5-BBCA-3EDE-5BA0-CE52C46572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88841E-778E-7EAD-6749-0E89AB9A5B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6635DE-8835-6151-F9E4-E0D25785E0B1}"/>
              </a:ext>
            </a:extLst>
          </p:cNvPr>
          <p:cNvCxnSpPr>
            <a:cxnSpLocks/>
          </p:cNvCxnSpPr>
          <p:nvPr userDrawn="1"/>
        </p:nvCxnSpPr>
        <p:spPr>
          <a:xfrm>
            <a:off x="722055" y="684538"/>
            <a:ext cx="2503177" cy="0"/>
          </a:xfrm>
          <a:prstGeom prst="line">
            <a:avLst/>
          </a:prstGeom>
          <a:ln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7C729B3D-733B-C248-E42B-483700DD0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28" y="245063"/>
            <a:ext cx="425722" cy="2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88BA2-BE84-4784-41E5-8E0A43E7BF94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45415F-5320-5C0A-FB49-944A596C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21D433-912C-F997-6BE7-5E8E56F1FF2C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1B8EFB-F6DC-D64A-A3F5-5239A2A50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0CDF34B-1A9E-4DBC-6E48-8977684C36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6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3B4B74-FC2B-7655-1B0E-92FEA2BC5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-3250631" y="-3997345"/>
            <a:ext cx="15064740" cy="1170604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7B46E-BB01-4001-3E0B-14734C584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>
            <a:off x="2850910" y="-1013770"/>
            <a:ext cx="11225117" cy="87224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DD201-6FF4-4BB9-FC79-B1A8199C8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0763" y="2002456"/>
            <a:ext cx="456247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0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82854B-3030-CE3E-8034-505F9158A5F7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9B1EECE-2E10-83F0-1330-00CDE2A03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B46FB-C37C-3CBB-87C8-3626A07043C4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7AFE50F-5425-65D6-52C7-CB093F3A0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1E50BC-C04B-4564-2E07-E14819581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A13D3BF-6099-8076-1410-96BD76214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831" y="871161"/>
            <a:ext cx="1895155" cy="638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0C6D61D-167C-E22B-28F0-2E482DF1F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9421" y="871161"/>
            <a:ext cx="1895155" cy="5461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44F7F3B-8CF0-E938-05C9-92E6AE193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9831" y="155645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EA18107-B1A7-8A1A-230D-991E9F8F6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9421" y="1528387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29C92DFA-8535-2A62-36A4-69B614A03F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9831" y="183751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BD33C3-5C71-5528-4D75-B575296F29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9831" y="2838165"/>
            <a:ext cx="4014089" cy="1592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3E37E2B-FDF7-8A47-EA52-20444AEA2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9421" y="1818550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3377795-BC98-9FA3-8935-D2A3F9D5A2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831" y="217953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80A6651D-D91A-0E2E-DE5C-A55D7964C9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9421" y="2168413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4CDAFF3-A162-A97A-51E5-B9852F7C8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2002" y="890186"/>
            <a:ext cx="3994150" cy="362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2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681AEB-E696-AE04-925D-036A7C927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-3250631" y="-3997345"/>
            <a:ext cx="15064740" cy="11706044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A74CBF-7352-85DD-8D4E-C252079B4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>
            <a:off x="2850910" y="-1013770"/>
            <a:ext cx="11225117" cy="8722468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433B644-5592-98A6-A17D-B1815FE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E05302-D76E-31FB-0948-9F3AC0636D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EF66A4-C9B1-E560-5EEA-595F85000E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4C9199-F6A9-42EC-6791-30C6485DF43E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296A6-5AA3-1A2E-53E7-C20D0072C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D27DDB-AD3C-B689-C161-5B6E7E48D6FE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34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it Picture Collag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553A216-2743-DCC8-747E-A45416266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8457" y="484557"/>
            <a:ext cx="2477977" cy="32602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A7CF453-50A2-8712-E4FA-EB9279977B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1617" y="933993"/>
            <a:ext cx="3254313" cy="1732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E4BA82F5-01C8-0CF8-3E49-F206014708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8618" y="2830189"/>
            <a:ext cx="1967374" cy="17312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06B2D5-C2D4-5399-5B64-8939866D855B}"/>
              </a:ext>
            </a:extLst>
          </p:cNvPr>
          <p:cNvSpPr/>
          <p:nvPr userDrawn="1"/>
        </p:nvSpPr>
        <p:spPr>
          <a:xfrm>
            <a:off x="6933525" y="3890403"/>
            <a:ext cx="2210475" cy="554941"/>
          </a:xfrm>
          <a:prstGeom prst="rect">
            <a:avLst/>
          </a:prstGeom>
          <a:solidFill>
            <a:srgbClr val="0090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B6D2AD-AB8C-26BB-A4C0-98FE08C15F35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5938D1-EADE-64C6-804F-1811891FE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86B9D1-D415-856C-BF05-4AC25DF56F99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C7BDFF-7639-363F-AF32-B1B8B82F10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05DD5D9-4A0A-64A0-1293-68455226F4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033315E-68A6-B17D-810D-4263F5A88B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673" y="1411021"/>
            <a:ext cx="2503178" cy="264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277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alf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0A84485-8FD4-84E7-523D-DEEC2EEFDE6D}"/>
              </a:ext>
            </a:extLst>
          </p:cNvPr>
          <p:cNvSpPr/>
          <p:nvPr userDrawn="1"/>
        </p:nvSpPr>
        <p:spPr>
          <a:xfrm>
            <a:off x="0" y="0"/>
            <a:ext cx="5689600" cy="5143500"/>
          </a:xfrm>
          <a:custGeom>
            <a:avLst/>
            <a:gdLst/>
            <a:ahLst/>
            <a:cxnLst/>
            <a:rect l="l" t="t" r="r" b="b"/>
            <a:pathLst>
              <a:path w="11099165" h="11308715">
                <a:moveTo>
                  <a:pt x="11099138" y="0"/>
                </a:moveTo>
                <a:lnTo>
                  <a:pt x="0" y="0"/>
                </a:lnTo>
                <a:lnTo>
                  <a:pt x="0" y="11308556"/>
                </a:lnTo>
                <a:lnTo>
                  <a:pt x="11099138" y="11308556"/>
                </a:lnTo>
                <a:lnTo>
                  <a:pt x="110991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D228C9-87ED-CD3F-66E6-8A5AAF4080E7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133B089-C73D-A9EA-132F-659A28307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0D61B-A58E-AAA0-DF03-7D708A6722A6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56170C9-3EA8-357D-F075-07A9AE76B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37052D7-972C-8A89-F0DB-0CCD3D2A0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86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EE35E0B-7333-D762-5C5C-5DDBA86DC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734" y="1119358"/>
            <a:ext cx="3086099" cy="264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99F139-9D10-54AE-5CED-D9C11C64C664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3FD8FF-D0B3-1C74-E416-E154EFCE0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64997A-2916-6101-67F6-333743382CC3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181C4DB-F5B5-E081-62EB-8417B6972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9AE174D-09C3-A9D7-0E88-1A65EA25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7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rgbClr val="009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1C5EB8-B5C2-BF89-4374-F3209AB0EA3E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0D1E3D-5809-B444-C7E4-6F186E137CE6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8594C5-BBCA-3EDE-5BA0-CE52C46572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88841E-778E-7EAD-6749-0E89AB9A5B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6635DE-8835-6151-F9E4-E0D25785E0B1}"/>
              </a:ext>
            </a:extLst>
          </p:cNvPr>
          <p:cNvCxnSpPr>
            <a:cxnSpLocks/>
          </p:cNvCxnSpPr>
          <p:nvPr userDrawn="1"/>
        </p:nvCxnSpPr>
        <p:spPr>
          <a:xfrm>
            <a:off x="722055" y="684538"/>
            <a:ext cx="2503177" cy="0"/>
          </a:xfrm>
          <a:prstGeom prst="line">
            <a:avLst/>
          </a:prstGeom>
          <a:ln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7C729B3D-733B-C248-E42B-483700DD0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28" y="245063"/>
            <a:ext cx="425722" cy="2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A4A94-FC73-4993-827D-2E8E140EC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8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88BA2-BE84-4784-41E5-8E0A43E7BF94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45415F-5320-5C0A-FB49-944A596C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21D433-912C-F997-6BE7-5E8E56F1FF2C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1B8EFB-F6DC-D64A-A3F5-5239A2A50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0CDF34B-1A9E-4DBC-6E48-8977684C36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3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3B4B74-FC2B-7655-1B0E-92FEA2BC5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-3250631" y="-3997345"/>
            <a:ext cx="15064740" cy="1170604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7B46E-BB01-4001-3E0B-14734C584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>
            <a:off x="2850910" y="-1013770"/>
            <a:ext cx="11225117" cy="87224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DD201-6FF4-4BB9-FC79-B1A8199C8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0763" y="2002456"/>
            <a:ext cx="456247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82854B-3030-CE3E-8034-505F9158A5F7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9B1EECE-2E10-83F0-1330-00CDE2A03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B46FB-C37C-3CBB-87C8-3626A07043C4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7AFE50F-5425-65D6-52C7-CB093F3A0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1E50BC-C04B-4564-2E07-E14819581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A13D3BF-6099-8076-1410-96BD76214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831" y="871161"/>
            <a:ext cx="1895155" cy="6380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0C6D61D-167C-E22B-28F0-2E482DF1F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9421" y="871161"/>
            <a:ext cx="1895155" cy="5461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44F7F3B-8CF0-E938-05C9-92E6AE193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9831" y="155645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9EA18107-B1A7-8A1A-230D-991E9F8F6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9421" y="1528387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29C92DFA-8535-2A62-36A4-69B614A03F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9831" y="183751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BD33C3-5C71-5528-4D75-B575296F29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9831" y="2838165"/>
            <a:ext cx="4014089" cy="1592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3E37E2B-FDF7-8A47-EA52-20444AEA2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9421" y="1818550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0090D4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3377795-BC98-9FA3-8935-D2A3F9D5A2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831" y="2179531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80A6651D-D91A-0E2E-DE5C-A55D7964C9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9421" y="2168413"/>
            <a:ext cx="1895154" cy="273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i="0">
                <a:solidFill>
                  <a:srgbClr val="083268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STATISTICS TEXT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4CDAFF3-A162-A97A-51E5-B9852F7C8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2002" y="890186"/>
            <a:ext cx="3994150" cy="362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7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681AEB-E696-AE04-925D-036A7C927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-3250631" y="-3997345"/>
            <a:ext cx="15064740" cy="11706044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A74CBF-7352-85DD-8D4E-C252079B4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>
            <a:off x="2850910" y="-1013770"/>
            <a:ext cx="11225117" cy="8722468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433B644-5592-98A6-A17D-B1815FE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E05302-D76E-31FB-0948-9F3AC0636D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EF66A4-C9B1-E560-5EEA-595F85000E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4C9199-F6A9-42EC-6791-30C6485DF43E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296A6-5AA3-1A2E-53E7-C20D0072C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D27DDB-AD3C-B689-C161-5B6E7E48D6FE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90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it Picture Collag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553A216-2743-DCC8-747E-A45416266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8457" y="484557"/>
            <a:ext cx="2477977" cy="32602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A7CF453-50A2-8712-E4FA-EB9279977B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61617" y="933993"/>
            <a:ext cx="3254313" cy="1732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E4BA82F5-01C8-0CF8-3E49-F206014708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8618" y="2830189"/>
            <a:ext cx="1967374" cy="173125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06B2D5-C2D4-5399-5B64-8939866D855B}"/>
              </a:ext>
            </a:extLst>
          </p:cNvPr>
          <p:cNvSpPr/>
          <p:nvPr userDrawn="1"/>
        </p:nvSpPr>
        <p:spPr>
          <a:xfrm>
            <a:off x="6933525" y="3890403"/>
            <a:ext cx="2210475" cy="554941"/>
          </a:xfrm>
          <a:prstGeom prst="rect">
            <a:avLst/>
          </a:prstGeom>
          <a:solidFill>
            <a:srgbClr val="0090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B6D2AD-AB8C-26BB-A4C0-98FE08C15F35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5938D1-EADE-64C6-804F-1811891FE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86B9D1-D415-856C-BF05-4AC25DF56F99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9C7BDFF-7639-363F-AF32-B1B8B82F10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05DD5D9-4A0A-64A0-1293-68455226F4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033315E-68A6-B17D-810D-4263F5A88B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673" y="1411021"/>
            <a:ext cx="2503178" cy="264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37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alf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0A84485-8FD4-84E7-523D-DEEC2EEFDE6D}"/>
              </a:ext>
            </a:extLst>
          </p:cNvPr>
          <p:cNvSpPr/>
          <p:nvPr userDrawn="1"/>
        </p:nvSpPr>
        <p:spPr>
          <a:xfrm>
            <a:off x="0" y="0"/>
            <a:ext cx="5689600" cy="5143500"/>
          </a:xfrm>
          <a:custGeom>
            <a:avLst/>
            <a:gdLst/>
            <a:ahLst/>
            <a:cxnLst/>
            <a:rect l="l" t="t" r="r" b="b"/>
            <a:pathLst>
              <a:path w="11099165" h="11308715">
                <a:moveTo>
                  <a:pt x="11099138" y="0"/>
                </a:moveTo>
                <a:lnTo>
                  <a:pt x="0" y="0"/>
                </a:lnTo>
                <a:lnTo>
                  <a:pt x="0" y="11308556"/>
                </a:lnTo>
                <a:lnTo>
                  <a:pt x="11099138" y="11308556"/>
                </a:lnTo>
                <a:lnTo>
                  <a:pt x="110991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D228C9-87ED-CD3F-66E6-8A5AAF4080E7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133B089-C73D-A9EA-132F-659A28307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0D61B-A58E-AAA0-DF03-7D708A6722A6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56170C9-3EA8-357D-F075-07A9AE76B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37052D7-972C-8A89-F0DB-0CCD3D2A0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70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EE35E0B-7333-D762-5C5C-5DDBA86DC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734" y="1119358"/>
            <a:ext cx="3086099" cy="264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0090D4"/>
                </a:solidFill>
                <a:latin typeface="Century Gothic" panose="020B0502020202020204" pitchFamily="34" charset="0"/>
              </a:defRPr>
            </a:lvl1pPr>
            <a:lvl2pPr>
              <a:defRPr sz="1600">
                <a:solidFill>
                  <a:srgbClr val="083268"/>
                </a:solidFill>
                <a:latin typeface="Century Gothic" panose="020B0502020202020204" pitchFamily="34" charset="0"/>
              </a:defRPr>
            </a:lvl2pPr>
            <a:lvl3pPr>
              <a:defRPr sz="1400">
                <a:solidFill>
                  <a:srgbClr val="083268"/>
                </a:solidFill>
                <a:latin typeface="Century Gothic" panose="020B0502020202020204" pitchFamily="34" charset="0"/>
              </a:defRPr>
            </a:lvl3pPr>
            <a:lvl4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4pPr>
            <a:lvl5pPr>
              <a:defRPr sz="1200">
                <a:solidFill>
                  <a:srgbClr val="08326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99F139-9D10-54AE-5CED-D9C11C64C664}"/>
              </a:ext>
            </a:extLst>
          </p:cNvPr>
          <p:cNvCxnSpPr>
            <a:cxnSpLocks/>
          </p:cNvCxnSpPr>
          <p:nvPr userDrawn="1"/>
        </p:nvCxnSpPr>
        <p:spPr>
          <a:xfrm>
            <a:off x="581378" y="678676"/>
            <a:ext cx="2503177" cy="0"/>
          </a:xfrm>
          <a:prstGeom prst="line">
            <a:avLst/>
          </a:prstGeom>
          <a:ln cmpd="dbl">
            <a:solidFill>
              <a:srgbClr val="189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3FD8FF-D0B3-1C74-E416-E154EFCE0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476" y="243567"/>
            <a:ext cx="460271" cy="28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64997A-2916-6101-67F6-333743382CC3}"/>
              </a:ext>
            </a:extLst>
          </p:cNvPr>
          <p:cNvCxnSpPr>
            <a:cxnSpLocks/>
          </p:cNvCxnSpPr>
          <p:nvPr userDrawn="1"/>
        </p:nvCxnSpPr>
        <p:spPr>
          <a:xfrm>
            <a:off x="1152657" y="201505"/>
            <a:ext cx="0" cy="36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181C4DB-F5B5-E081-62EB-8417B6972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824" y="18426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08326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9AE174D-09C3-A9D7-0E88-1A65EA25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823" y="395778"/>
            <a:ext cx="3129329" cy="243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3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1" r:id="rId3"/>
    <p:sldLayoutId id="2147483662" r:id="rId4"/>
    <p:sldLayoutId id="2147483666" r:id="rId5"/>
    <p:sldLayoutId id="2147483665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117A-9B3B-2C4E-BCD5-1436D0728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6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5D4A-7994-0F0B-6ACE-BC9351C2A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7834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pic>
        <p:nvPicPr>
          <p:cNvPr id="15" name="Picture 14" descr="A blue triangle shaped logo&#10;&#10;Description automatically generated with medium confidence">
            <a:extLst>
              <a:ext uri="{FF2B5EF4-FFF2-40B4-BE49-F238E27FC236}">
                <a16:creationId xmlns:a16="http://schemas.microsoft.com/office/drawing/2014/main" id="{64F8EB97-7B6C-5838-1D21-73F8157EF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331" y="223127"/>
            <a:ext cx="1146478" cy="70731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5C349AF-0B1D-892C-D676-0DE925539D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434" y="299319"/>
            <a:ext cx="7796360" cy="504825"/>
          </a:xfrm>
        </p:spPr>
        <p:txBody>
          <a:bodyPr/>
          <a:lstStyle/>
          <a:p>
            <a:pPr algn="l"/>
            <a:r>
              <a:rPr lang="en-US" dirty="0"/>
              <a:t>VIDEO GAME DESIGN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9024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LOOPS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418741A-9BCF-0975-E4EF-B9F8CB57C06F}"/>
              </a:ext>
            </a:extLst>
          </p:cNvPr>
          <p:cNvSpPr txBox="1">
            <a:spLocks/>
          </p:cNvSpPr>
          <p:nvPr/>
        </p:nvSpPr>
        <p:spPr>
          <a:xfrm>
            <a:off x="4184994" y="1040927"/>
            <a:ext cx="4801792" cy="4198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An action repeated over and over again: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DD16F1-6A3A-68E8-DA1A-978DD1562025}"/>
              </a:ext>
            </a:extLst>
          </p:cNvPr>
          <p:cNvSpPr txBox="1">
            <a:spLocks/>
          </p:cNvSpPr>
          <p:nvPr/>
        </p:nvSpPr>
        <p:spPr>
          <a:xfrm>
            <a:off x="844549" y="4501495"/>
            <a:ext cx="7454901" cy="70032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 algn="ctr">
              <a:buSzPct val="170000"/>
              <a:buNone/>
            </a:pPr>
            <a:r>
              <a:rPr lang="en-US" b="1" dirty="0">
                <a:solidFill>
                  <a:srgbClr val="15284B"/>
                </a:solidFill>
                <a:latin typeface="Century gothic"/>
                <a:cs typeface="Century gothic"/>
              </a:rPr>
              <a:t>Why do you think loops are important in video game design?</a:t>
            </a: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3E3C71B-11E6-49C3-2BDA-8E993D2F08ED}"/>
              </a:ext>
            </a:extLst>
          </p:cNvPr>
          <p:cNvSpPr txBox="1">
            <a:spLocks/>
          </p:cNvSpPr>
          <p:nvPr/>
        </p:nvSpPr>
        <p:spPr>
          <a:xfrm>
            <a:off x="4186140" y="1530212"/>
            <a:ext cx="4801792" cy="652233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When you run, you put one foot in front of the other to get to the finish line.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415CF3-4B7A-68FD-57C7-2035262391B2}"/>
              </a:ext>
            </a:extLst>
          </p:cNvPr>
          <p:cNvSpPr txBox="1">
            <a:spLocks/>
          </p:cNvSpPr>
          <p:nvPr/>
        </p:nvSpPr>
        <p:spPr>
          <a:xfrm>
            <a:off x="4184994" y="2182445"/>
            <a:ext cx="4801792" cy="1134918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While the player presses the “down” arrow, move the paddle down.</a:t>
            </a:r>
          </a:p>
        </p:txBody>
      </p:sp>
      <p:pic>
        <p:nvPicPr>
          <p:cNvPr id="8" name="iStock-473403709-480.mp4">
            <a:hlinkClick r:id="" action="ppaction://media"/>
            <a:extLst>
              <a:ext uri="{FF2B5EF4-FFF2-40B4-BE49-F238E27FC236}">
                <a16:creationId xmlns:a16="http://schemas.microsoft.com/office/drawing/2014/main" id="{1982A8E3-40AA-0F5E-0BB1-AD0B98B0A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619" t="-514" r="23113" b="514"/>
          <a:stretch/>
        </p:blipFill>
        <p:spPr>
          <a:xfrm>
            <a:off x="490818" y="1039995"/>
            <a:ext cx="3227832" cy="3227832"/>
          </a:xfrm>
          <a:prstGeom prst="ellipse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232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2470F7E-77F7-B35C-DCAC-A53681955D1E}"/>
              </a:ext>
            </a:extLst>
          </p:cNvPr>
          <p:cNvSpPr txBox="1">
            <a:spLocks/>
          </p:cNvSpPr>
          <p:nvPr/>
        </p:nvSpPr>
        <p:spPr>
          <a:xfrm>
            <a:off x="4129323" y="893009"/>
            <a:ext cx="4802456" cy="6811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A set of instructions that creates order 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within the game: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496999-DAAD-2A0C-457F-70C3BD8C080A}"/>
              </a:ext>
            </a:extLst>
          </p:cNvPr>
          <p:cNvSpPr txBox="1">
            <a:spLocks/>
          </p:cNvSpPr>
          <p:nvPr/>
        </p:nvSpPr>
        <p:spPr>
          <a:xfrm>
            <a:off x="844549" y="4443179"/>
            <a:ext cx="7454901" cy="70032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 algn="ctr">
              <a:buSzPct val="170000"/>
              <a:buNone/>
            </a:pPr>
            <a:r>
              <a:rPr lang="en-US" b="1" i="1" dirty="0">
                <a:solidFill>
                  <a:srgbClr val="0F6BAF"/>
                </a:solidFill>
                <a:latin typeface="Century gothic"/>
                <a:cs typeface="Century gothic"/>
              </a:rPr>
              <a:t>Activity</a:t>
            </a:r>
            <a:r>
              <a:rPr lang="en-US" b="1" dirty="0">
                <a:solidFill>
                  <a:srgbClr val="0F6BAF"/>
                </a:solidFill>
                <a:latin typeface="Century gothic"/>
                <a:cs typeface="Century gothic"/>
              </a:rPr>
              <a:t>: Draw a cake using algorithms</a:t>
            </a:r>
            <a:endParaRPr lang="en-US" dirty="0">
              <a:solidFill>
                <a:srgbClr val="0F6BAF"/>
              </a:solidFill>
              <a:latin typeface="Century gothic"/>
              <a:cs typeface="Century gothic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C5644-52AE-5CA0-F0B5-8975902E73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436" r="18500" b="-436"/>
          <a:stretch/>
        </p:blipFill>
        <p:spPr>
          <a:xfrm>
            <a:off x="479365" y="974373"/>
            <a:ext cx="3231715" cy="3227832"/>
          </a:xfrm>
          <a:prstGeom prst="ellipse">
            <a:avLst/>
          </a:prstGeom>
          <a:noFill/>
          <a:ln w="28575">
            <a:noFill/>
          </a:ln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02636F3-BA90-06C6-2C3D-7595C930445B}"/>
              </a:ext>
            </a:extLst>
          </p:cNvPr>
          <p:cNvSpPr txBox="1">
            <a:spLocks/>
          </p:cNvSpPr>
          <p:nvPr/>
        </p:nvSpPr>
        <p:spPr>
          <a:xfrm>
            <a:off x="4129323" y="1147279"/>
            <a:ext cx="4802456" cy="4268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b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You follow a recipe in order to bake a cake.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D5A3AC0-A578-5C73-1FCF-D3A5B4164EB6}"/>
              </a:ext>
            </a:extLst>
          </p:cNvPr>
          <p:cNvSpPr txBox="1">
            <a:spLocks/>
          </p:cNvSpPr>
          <p:nvPr/>
        </p:nvSpPr>
        <p:spPr>
          <a:xfrm>
            <a:off x="4129323" y="2051616"/>
            <a:ext cx="4802456" cy="146135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</a:rPr>
              <a:t>A software engineer programs the specific code to allow a character to interact within the virtual world.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186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ACTIVITY: LEARN TO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35315-3C4E-F84A-C09D-EB4177F35DC1}"/>
              </a:ext>
            </a:extLst>
          </p:cNvPr>
          <p:cNvSpPr txBox="1"/>
          <p:nvPr/>
        </p:nvSpPr>
        <p:spPr>
          <a:xfrm>
            <a:off x="498617" y="1032469"/>
            <a:ext cx="4681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We’re going to use Scratch to learn game design basics: </a:t>
            </a:r>
            <a:endParaRPr lang="en-US" sz="1600" dirty="0">
              <a:solidFill>
                <a:schemeClr val="dk1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  <a:p>
            <a:pPr lvl="0"/>
            <a:endParaRPr lang="en-US" sz="1600" dirty="0">
              <a:solidFill>
                <a:schemeClr val="dk1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  <a:p>
            <a:pPr lvl="0"/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Steps: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276EE6-F184-CE13-2430-CBCCA3E77E31}"/>
              </a:ext>
            </a:extLst>
          </p:cNvPr>
          <p:cNvSpPr/>
          <p:nvPr/>
        </p:nvSpPr>
        <p:spPr>
          <a:xfrm>
            <a:off x="498617" y="2283423"/>
            <a:ext cx="5513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Grab your computer and turn it on.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Using your browser, go to </a:t>
            </a:r>
            <a:r>
              <a:rPr lang="en-US" sz="1600" b="1" dirty="0" err="1">
                <a:solidFill>
                  <a:schemeClr val="bg1"/>
                </a:solidFill>
                <a:latin typeface="Century gothic"/>
                <a:cs typeface="Century gothic"/>
              </a:rPr>
              <a:t>scratch.mit.edu</a:t>
            </a:r>
            <a:r>
              <a:rPr lang="en-US" sz="1600" b="1" dirty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Click the green button that says “Try it out.”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Click the “Tips” button at the top of your screen.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Click the “Create a Pong Game” tutorial.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Follow along to create your game.</a:t>
            </a:r>
            <a:b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8DF3BD-9F0B-D574-DDBA-88639DDF797A}"/>
              </a:ext>
            </a:extLst>
          </p:cNvPr>
          <p:cNvGrpSpPr/>
          <p:nvPr/>
        </p:nvGrpSpPr>
        <p:grpSpPr>
          <a:xfrm>
            <a:off x="6945574" y="1206910"/>
            <a:ext cx="1653321" cy="3537113"/>
            <a:chOff x="6801249" y="1610959"/>
            <a:chExt cx="1811093" cy="3874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802FEE-A5DB-EB72-E8D4-174B35103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018" y="1610959"/>
              <a:ext cx="1805554" cy="1805554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38D9F8-4608-1A57-FF1F-D71FC604C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249" y="3674516"/>
              <a:ext cx="1811093" cy="1811093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3892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ACTIVITY: REMIX A GAME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F58D3-1799-8566-81B1-5FAC790FE656}"/>
              </a:ext>
            </a:extLst>
          </p:cNvPr>
          <p:cNvSpPr txBox="1"/>
          <p:nvPr/>
        </p:nvSpPr>
        <p:spPr>
          <a:xfrm>
            <a:off x="512064" y="1160853"/>
            <a:ext cx="468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Objectives: </a:t>
            </a:r>
            <a:endParaRPr lang="en-US" sz="1600" dirty="0">
              <a:solidFill>
                <a:schemeClr val="dk1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5E1B03-DED2-F1FE-6931-7E37779E14D6}"/>
              </a:ext>
            </a:extLst>
          </p:cNvPr>
          <p:cNvSpPr/>
          <p:nvPr/>
        </p:nvSpPr>
        <p:spPr>
          <a:xfrm>
            <a:off x="512064" y="1817409"/>
            <a:ext cx="427939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Build out your if-then statements </a:t>
            </a:r>
            <a:b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in Scratch.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Loop your desired if-then statements.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Does your intended result happen? Explain why or why not.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Write what you have learned in your Reflection Questions worksheet.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ADDFE-3076-31FF-C12A-24F894A5D5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468" y="1336320"/>
            <a:ext cx="2841143" cy="284114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22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ACTIVITY: CREATE YOUR OWN GAME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F544A-80DE-A188-0BF2-69CA23955D59}"/>
              </a:ext>
            </a:extLst>
          </p:cNvPr>
          <p:cNvSpPr txBox="1"/>
          <p:nvPr/>
        </p:nvSpPr>
        <p:spPr>
          <a:xfrm>
            <a:off x="525511" y="1026382"/>
            <a:ext cx="468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Objectives: </a:t>
            </a:r>
            <a:endParaRPr lang="en-US" sz="1600" dirty="0">
              <a:solidFill>
                <a:schemeClr val="dk1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46C64-5A05-03C3-F642-00D4421109DA}"/>
              </a:ext>
            </a:extLst>
          </p:cNvPr>
          <p:cNvSpPr/>
          <p:nvPr/>
        </p:nvSpPr>
        <p:spPr>
          <a:xfrm>
            <a:off x="525511" y="1682938"/>
            <a:ext cx="42793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“Remix” your Pong game with 5 new if-then statements.</a:t>
            </a:r>
          </a:p>
          <a:p>
            <a:pPr marL="3429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Storyboard your own game using the elements of video games.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AF4A0-09C4-9525-CB2A-7E02FD960D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084" y="1200822"/>
            <a:ext cx="3497976" cy="350053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0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IF-THEN STATEMENTS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102B7E-E9F1-EAE1-4DAB-D3FC79C35439}"/>
              </a:ext>
            </a:extLst>
          </p:cNvPr>
          <p:cNvSpPr txBox="1">
            <a:spLocks/>
          </p:cNvSpPr>
          <p:nvPr/>
        </p:nvSpPr>
        <p:spPr>
          <a:xfrm>
            <a:off x="677342" y="962777"/>
            <a:ext cx="4555996" cy="31320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Logical cause-and-effect scenarios: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>
              <a:solidFill>
                <a:srgbClr val="15284B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E6788-5C94-7FB8-6E51-D59D62E179F0}"/>
              </a:ext>
            </a:extLst>
          </p:cNvPr>
          <p:cNvSpPr/>
          <p:nvPr/>
        </p:nvSpPr>
        <p:spPr>
          <a:xfrm>
            <a:off x="451382" y="4266881"/>
            <a:ext cx="8100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170000"/>
            </a:pPr>
            <a:endParaRPr lang="en-US" sz="1600" dirty="0">
              <a:latin typeface="Century gothic"/>
              <a:cs typeface="Century gothic"/>
            </a:endParaRPr>
          </a:p>
          <a:p>
            <a:pPr algn="ctr">
              <a:buSzPct val="170000"/>
            </a:pPr>
            <a:r>
              <a:rPr lang="en-US" sz="1600" b="1" dirty="0">
                <a:solidFill>
                  <a:srgbClr val="15284B"/>
                </a:solidFill>
                <a:latin typeface="Century gothic"/>
                <a:cs typeface="Century gothic"/>
              </a:rPr>
              <a:t>Write down 5 if-then statements that you will use to remix your Pong game</a:t>
            </a:r>
            <a:endParaRPr lang="en-US" sz="1600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B4B443-CAA0-659D-1E71-E65191699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891" y="876630"/>
            <a:ext cx="2851314" cy="2851314"/>
          </a:xfrm>
          <a:prstGeom prst="ellipse">
            <a:avLst/>
          </a:prstGeom>
          <a:noFill/>
          <a:ln w="28575"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C7647-3574-9D31-FAAE-D65C4740C817}"/>
              </a:ext>
            </a:extLst>
          </p:cNvPr>
          <p:cNvSpPr txBox="1">
            <a:spLocks/>
          </p:cNvSpPr>
          <p:nvPr/>
        </p:nvSpPr>
        <p:spPr>
          <a:xfrm>
            <a:off x="677342" y="1427238"/>
            <a:ext cx="4555996" cy="3132030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  <a:t>If the user moves their mouse, </a:t>
            </a:r>
            <a:b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  <a:t>Then the paddle moves.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48BD0D-8F15-1EF0-20AA-B96329856D62}"/>
              </a:ext>
            </a:extLst>
          </p:cNvPr>
          <p:cNvSpPr txBox="1">
            <a:spLocks/>
          </p:cNvSpPr>
          <p:nvPr/>
        </p:nvSpPr>
        <p:spPr>
          <a:xfrm>
            <a:off x="677342" y="2080381"/>
            <a:ext cx="4555996" cy="691637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  <a:t>If the ball touches the res line, </a:t>
            </a:r>
            <a:b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</a:br>
            <a: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  <a:t>Then the game ends.</a:t>
            </a:r>
            <a:endParaRPr lang="en-US" dirty="0">
              <a:latin typeface="Century gothic"/>
              <a:cs typeface="Century gothic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SzPct val="170000"/>
            </a:pP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2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LOOPS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2FE8351-304E-E494-2535-D22F07E4BD53}"/>
              </a:ext>
            </a:extLst>
          </p:cNvPr>
          <p:cNvSpPr txBox="1">
            <a:spLocks/>
          </p:cNvSpPr>
          <p:nvPr/>
        </p:nvSpPr>
        <p:spPr>
          <a:xfrm>
            <a:off x="543256" y="820342"/>
            <a:ext cx="4926048" cy="635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Code repeated over and over again until 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a certain condition is met: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1F95E-5239-8A55-D820-0CA2D3A9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024" y="894176"/>
            <a:ext cx="2851314" cy="2851314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E4D371-D4D7-9FFB-7647-7C0E2A6D9D3F}"/>
              </a:ext>
            </a:extLst>
          </p:cNvPr>
          <p:cNvSpPr txBox="1">
            <a:spLocks/>
          </p:cNvSpPr>
          <p:nvPr/>
        </p:nvSpPr>
        <p:spPr>
          <a:xfrm>
            <a:off x="844549" y="4501495"/>
            <a:ext cx="7454901" cy="70032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 algn="ctr">
              <a:buSzPct val="170000"/>
              <a:buNone/>
            </a:pPr>
            <a:r>
              <a:rPr lang="en-US" b="1" dirty="0">
                <a:solidFill>
                  <a:srgbClr val="15284B"/>
                </a:solidFill>
                <a:latin typeface="Century gothic"/>
                <a:cs typeface="Century gothic"/>
              </a:rPr>
              <a:t>Which, if any, of your if-then statements should be looped?</a:t>
            </a: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C1B89-07AA-2D8C-8403-A720B98E0660}"/>
              </a:ext>
            </a:extLst>
          </p:cNvPr>
          <p:cNvSpPr/>
          <p:nvPr/>
        </p:nvSpPr>
        <p:spPr>
          <a:xfrm>
            <a:off x="484699" y="1585759"/>
            <a:ext cx="4066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In Scratch, we used “forever” and “repeat until” loops to keep the Pong game going.</a:t>
            </a:r>
          </a:p>
        </p:txBody>
      </p:sp>
    </p:spTree>
    <p:extLst>
      <p:ext uri="{BB962C8B-B14F-4D97-AF65-F5344CB8AC3E}">
        <p14:creationId xmlns:p14="http://schemas.microsoft.com/office/powerpoint/2010/main" val="39295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ALGORITHMS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1DE853F-638F-EBA2-C842-86F16E58A835}"/>
              </a:ext>
            </a:extLst>
          </p:cNvPr>
          <p:cNvSpPr txBox="1">
            <a:spLocks/>
          </p:cNvSpPr>
          <p:nvPr/>
        </p:nvSpPr>
        <p:spPr>
          <a:xfrm>
            <a:off x="574992" y="762026"/>
            <a:ext cx="4751119" cy="724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A set of instructions that creates order within the game: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2FEE2-40EC-8B40-9E85-101062497A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061" y="835860"/>
            <a:ext cx="2851314" cy="2851314"/>
          </a:xfrm>
          <a:prstGeom prst="ellipse">
            <a:avLst/>
          </a:prstGeom>
          <a:noFill/>
          <a:ln w="3175"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87ACC3-D386-A413-48BB-0E90794B322F}"/>
              </a:ext>
            </a:extLst>
          </p:cNvPr>
          <p:cNvSpPr txBox="1">
            <a:spLocks/>
          </p:cNvSpPr>
          <p:nvPr/>
        </p:nvSpPr>
        <p:spPr>
          <a:xfrm>
            <a:off x="857997" y="4443179"/>
            <a:ext cx="7454901" cy="70032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 algn="ctr">
              <a:buSzPct val="170000"/>
              <a:buNone/>
            </a:pPr>
            <a:r>
              <a:rPr lang="en-US" b="1" dirty="0">
                <a:solidFill>
                  <a:srgbClr val="15284B"/>
                </a:solidFill>
                <a:latin typeface="Century gothic"/>
                <a:cs typeface="Century gothic"/>
              </a:rPr>
              <a:t>Do your if-then statements create a clear algorithm?</a:t>
            </a: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27968A-E4A6-3D59-D3EB-E545776286A0}"/>
              </a:ext>
            </a:extLst>
          </p:cNvPr>
          <p:cNvSpPr txBox="1">
            <a:spLocks/>
          </p:cNvSpPr>
          <p:nvPr/>
        </p:nvSpPr>
        <p:spPr>
          <a:xfrm>
            <a:off x="574992" y="1459339"/>
            <a:ext cx="4751119" cy="3132030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The user has to hit the ball with the paddle to earn a point.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B7BA153-C095-8CAC-DAC0-F02E94986983}"/>
              </a:ext>
            </a:extLst>
          </p:cNvPr>
          <p:cNvSpPr txBox="1">
            <a:spLocks/>
          </p:cNvSpPr>
          <p:nvPr/>
        </p:nvSpPr>
        <p:spPr>
          <a:xfrm>
            <a:off x="574992" y="2107409"/>
            <a:ext cx="4751119" cy="665090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charset="2"/>
              <a:buChar char="§"/>
              <a:defRPr sz="1600" b="0" i="0" u="none" strike="noStrike" cap="none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The ball goes faster as the user continues </a:t>
            </a:r>
            <a:b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to play, increasing the game difficulty.</a:t>
            </a:r>
          </a:p>
        </p:txBody>
      </p:sp>
    </p:spTree>
    <p:extLst>
      <p:ext uri="{BB962C8B-B14F-4D97-AF65-F5344CB8AC3E}">
        <p14:creationId xmlns:p14="http://schemas.microsoft.com/office/powerpoint/2010/main" val="34936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REFLECTION 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820E82-D698-A2CB-A4F9-D19C2A81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97" y="1098894"/>
            <a:ext cx="3637698" cy="36376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33C4E2-FDCF-9B92-C3D9-8139CA9881E7}"/>
              </a:ext>
            </a:extLst>
          </p:cNvPr>
          <p:cNvSpPr/>
          <p:nvPr/>
        </p:nvSpPr>
        <p:spPr>
          <a:xfrm>
            <a:off x="4460390" y="1011864"/>
            <a:ext cx="4279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What does each of your if-then statements add to the Pong game?</a:t>
            </a:r>
          </a:p>
          <a:p>
            <a:pPr marL="520700" lvl="0" indent="-342900">
              <a:buClr>
                <a:srgbClr val="EEBD4A"/>
              </a:buClr>
              <a:buSzPct val="115000"/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A2A2E6-1434-5284-F674-43188AB4F8F3}"/>
              </a:ext>
            </a:extLst>
          </p:cNvPr>
          <p:cNvSpPr/>
          <p:nvPr/>
        </p:nvSpPr>
        <p:spPr>
          <a:xfrm>
            <a:off x="4460390" y="1011864"/>
            <a:ext cx="427939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What does each of your if-then statements add to the Pong game?</a:t>
            </a: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520700" lvl="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Are the algorithms in your game clear? If not, do your if-then and loop statements need to be fixed? How would you improve them?</a:t>
            </a:r>
          </a:p>
          <a:p>
            <a:pPr marL="520700" indent="-342900">
              <a:spcAft>
                <a:spcPts val="1200"/>
              </a:spcAft>
              <a:buClr>
                <a:srgbClr val="EEBD4A"/>
              </a:buClr>
              <a:buSzPct val="115000"/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  <a:latin typeface="Century gothic"/>
                <a:cs typeface="Century gothic"/>
              </a:rPr>
              <a:t>Which career would you choose in video game design and why?</a:t>
            </a:r>
          </a:p>
          <a:p>
            <a:pPr marL="520700" lvl="0" indent="-342900">
              <a:buClr>
                <a:srgbClr val="EEBD4A"/>
              </a:buClr>
              <a:buSzPct val="115000"/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520700" lvl="0" indent="-342900">
              <a:buClr>
                <a:srgbClr val="EEBD4A"/>
              </a:buClr>
              <a:buSzPct val="115000"/>
              <a:buFont typeface="+mj-lt"/>
              <a:buAutoNum type="arabicPeriod"/>
            </a:pPr>
            <a:endParaRPr lang="en-US" sz="1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0918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ELEMENTS OF VIDEO GAMES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FD4AF0-F58E-1E4E-84F9-5640E890BC23}"/>
              </a:ext>
            </a:extLst>
          </p:cNvPr>
          <p:cNvGrpSpPr/>
          <p:nvPr/>
        </p:nvGrpSpPr>
        <p:grpSpPr>
          <a:xfrm>
            <a:off x="559028" y="2969649"/>
            <a:ext cx="2580885" cy="2075688"/>
            <a:chOff x="572475" y="3547872"/>
            <a:chExt cx="2580885" cy="20756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0D4F36-2BBD-85A6-BAAA-54A1D3B9F377}"/>
                </a:ext>
              </a:extLst>
            </p:cNvPr>
            <p:cNvSpPr/>
            <p:nvPr/>
          </p:nvSpPr>
          <p:spPr>
            <a:xfrm>
              <a:off x="572475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F9F522-053D-4A1D-C46D-C411C44155C7}"/>
                </a:ext>
              </a:extLst>
            </p:cNvPr>
            <p:cNvGrpSpPr/>
            <p:nvPr/>
          </p:nvGrpSpPr>
          <p:grpSpPr>
            <a:xfrm>
              <a:off x="572475" y="3652240"/>
              <a:ext cx="2580885" cy="1554272"/>
              <a:chOff x="572475" y="3652240"/>
              <a:chExt cx="2580885" cy="155427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EE74BD-DE6C-F948-9C07-E7F0E0DAF55E}"/>
                  </a:ext>
                </a:extLst>
              </p:cNvPr>
              <p:cNvSpPr/>
              <p:nvPr/>
            </p:nvSpPr>
            <p:spPr>
              <a:xfrm>
                <a:off x="572475" y="3652240"/>
                <a:ext cx="2580885" cy="155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buClr>
                    <a:srgbClr val="000000"/>
                  </a:buClr>
                  <a:buSzPct val="25000"/>
                </a:pPr>
                <a:r>
                  <a:rPr lang="en-US" sz="1300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Objective</a:t>
                </a: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</a:pPr>
                <a:r>
                  <a:rPr lang="en-US" sz="1100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What is the goal of the game? How do you “win”? 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AEBFC22-D39C-1A18-DF58-FDB304813EF9}"/>
                  </a:ext>
                </a:extLst>
              </p:cNvPr>
              <p:cNvSpPr/>
              <p:nvPr/>
            </p:nvSpPr>
            <p:spPr>
              <a:xfrm>
                <a:off x="1483046" y="3986338"/>
                <a:ext cx="765345" cy="765345"/>
              </a:xfrm>
              <a:prstGeom prst="ellipse">
                <a:avLst/>
              </a:prstGeom>
              <a:solidFill>
                <a:srgbClr val="A8002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54632F7-1603-670A-98F8-49217569B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9798" y="4130102"/>
                <a:ext cx="349314" cy="498536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92D6C3-675F-E9AF-F728-0BE3DD525919}"/>
              </a:ext>
            </a:extLst>
          </p:cNvPr>
          <p:cNvGrpSpPr/>
          <p:nvPr/>
        </p:nvGrpSpPr>
        <p:grpSpPr>
          <a:xfrm>
            <a:off x="3274246" y="2969649"/>
            <a:ext cx="2580885" cy="2075688"/>
            <a:chOff x="3287693" y="3547872"/>
            <a:chExt cx="2580885" cy="2075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BF31FD-04F2-398C-1F92-49DD20A27249}"/>
                </a:ext>
              </a:extLst>
            </p:cNvPr>
            <p:cNvSpPr/>
            <p:nvPr/>
          </p:nvSpPr>
          <p:spPr>
            <a:xfrm>
              <a:off x="3287693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E2E344-8D5D-9C1A-E111-FB50B58D21C2}"/>
                </a:ext>
              </a:extLst>
            </p:cNvPr>
            <p:cNvSpPr/>
            <p:nvPr/>
          </p:nvSpPr>
          <p:spPr>
            <a:xfrm>
              <a:off x="3287693" y="3652240"/>
              <a:ext cx="2580885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User Interface (UI)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Menus, buttons, text, selection screens that let the players interact with the game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2CAB38-9A3A-3DEF-12DC-E06B770F0105}"/>
                </a:ext>
              </a:extLst>
            </p:cNvPr>
            <p:cNvSpPr/>
            <p:nvPr/>
          </p:nvSpPr>
          <p:spPr>
            <a:xfrm>
              <a:off x="4180526" y="3986338"/>
              <a:ext cx="765345" cy="765345"/>
            </a:xfrm>
            <a:prstGeom prst="ellipse">
              <a:avLst/>
            </a:prstGeom>
            <a:solidFill>
              <a:srgbClr val="1587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09E56-E9AD-8BCE-36C2-E56DD370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961" y="4096582"/>
              <a:ext cx="316800" cy="5412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970AF-E92F-5DDF-EE12-38D93A39CD9D}"/>
              </a:ext>
            </a:extLst>
          </p:cNvPr>
          <p:cNvGrpSpPr/>
          <p:nvPr/>
        </p:nvGrpSpPr>
        <p:grpSpPr>
          <a:xfrm>
            <a:off x="5982740" y="2969649"/>
            <a:ext cx="2580885" cy="2075688"/>
            <a:chOff x="5996187" y="3547872"/>
            <a:chExt cx="2580885" cy="20756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6668F2-52E2-ED48-1B38-08EE68CC97D0}"/>
                </a:ext>
              </a:extLst>
            </p:cNvPr>
            <p:cNvSpPr/>
            <p:nvPr/>
          </p:nvSpPr>
          <p:spPr>
            <a:xfrm>
              <a:off x="5996187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78A692-11BE-5A3A-4F5D-9382722FF161}"/>
                </a:ext>
              </a:extLst>
            </p:cNvPr>
            <p:cNvSpPr/>
            <p:nvPr/>
          </p:nvSpPr>
          <p:spPr>
            <a:xfrm>
              <a:off x="5996187" y="3652240"/>
              <a:ext cx="2580885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Audio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Music, voices and 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 effects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CC3A9C-D22C-0ED3-080B-A32F4C790989}"/>
                </a:ext>
              </a:extLst>
            </p:cNvPr>
            <p:cNvSpPr/>
            <p:nvPr/>
          </p:nvSpPr>
          <p:spPr>
            <a:xfrm>
              <a:off x="6914582" y="3986338"/>
              <a:ext cx="765345" cy="765345"/>
            </a:xfrm>
            <a:prstGeom prst="ellipse">
              <a:avLst/>
            </a:prstGeom>
            <a:solidFill>
              <a:srgbClr val="EEB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26D3CB-244C-034B-1E72-C2F37DFF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793" y="4170533"/>
              <a:ext cx="327279" cy="4021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FF7892-3F10-C9C0-3F8A-99983FAA2FAE}"/>
              </a:ext>
            </a:extLst>
          </p:cNvPr>
          <p:cNvGrpSpPr/>
          <p:nvPr/>
        </p:nvGrpSpPr>
        <p:grpSpPr>
          <a:xfrm>
            <a:off x="559028" y="738513"/>
            <a:ext cx="2580885" cy="2075688"/>
            <a:chOff x="572475" y="1316736"/>
            <a:chExt cx="2580885" cy="20756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4DD64E-0C25-16FA-2892-E380D1C24311}"/>
                </a:ext>
              </a:extLst>
            </p:cNvPr>
            <p:cNvSpPr/>
            <p:nvPr/>
          </p:nvSpPr>
          <p:spPr>
            <a:xfrm>
              <a:off x="572475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610D05-19BE-0A4C-B895-685CCE0CB843}"/>
                </a:ext>
              </a:extLst>
            </p:cNvPr>
            <p:cNvSpPr/>
            <p:nvPr/>
          </p:nvSpPr>
          <p:spPr>
            <a:xfrm>
              <a:off x="572475" y="1411960"/>
              <a:ext cx="2580885" cy="189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Genre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Action, adventure, puzzle, strategy, sports, role-playing, racing, shooter, family entertainment, fighting, casual, etc.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91D0FE-E2EE-DFA6-4C73-4ACDD5D571AC}"/>
                </a:ext>
              </a:extLst>
            </p:cNvPr>
            <p:cNvSpPr/>
            <p:nvPr/>
          </p:nvSpPr>
          <p:spPr>
            <a:xfrm>
              <a:off x="1483046" y="1746058"/>
              <a:ext cx="765345" cy="765345"/>
            </a:xfrm>
            <a:prstGeom prst="ellipse">
              <a:avLst/>
            </a:prstGeom>
            <a:solidFill>
              <a:srgbClr val="EEB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C2288EF-D6BC-4B0F-4106-DBD7D921C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7598" y="1817879"/>
              <a:ext cx="660705" cy="6615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EB652B3-8F92-F0D7-C434-009BA1DEB0FB}"/>
              </a:ext>
            </a:extLst>
          </p:cNvPr>
          <p:cNvGrpSpPr/>
          <p:nvPr/>
        </p:nvGrpSpPr>
        <p:grpSpPr>
          <a:xfrm>
            <a:off x="5982740" y="738513"/>
            <a:ext cx="2580885" cy="2075688"/>
            <a:chOff x="5996187" y="1316736"/>
            <a:chExt cx="2580885" cy="20756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5CD0CC-30A3-E97E-46FC-0DFA24D12BB7}"/>
                </a:ext>
              </a:extLst>
            </p:cNvPr>
            <p:cNvSpPr/>
            <p:nvPr/>
          </p:nvSpPr>
          <p:spPr>
            <a:xfrm>
              <a:off x="5996187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FE60B8-AD92-A021-07BB-30461D909A1A}"/>
                </a:ext>
              </a:extLst>
            </p:cNvPr>
            <p:cNvSpPr/>
            <p:nvPr/>
          </p:nvSpPr>
          <p:spPr>
            <a:xfrm>
              <a:off x="5996187" y="1411960"/>
              <a:ext cx="2580885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Storytelling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100" b="1" dirty="0"/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Who are the heroes (protagonists) and the villains (antagonists)? Is the story simple (like Tetris) or complicated (like Halo)? 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2D34C27-AB1B-D81A-9026-E2413E5452B3}"/>
                </a:ext>
              </a:extLst>
            </p:cNvPr>
            <p:cNvSpPr/>
            <p:nvPr/>
          </p:nvSpPr>
          <p:spPr>
            <a:xfrm>
              <a:off x="6914582" y="1735585"/>
              <a:ext cx="765345" cy="765345"/>
            </a:xfrm>
            <a:prstGeom prst="ellipse">
              <a:avLst/>
            </a:prstGeom>
            <a:solidFill>
              <a:srgbClr val="1587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15E6A20-815E-54FB-6DA3-07B4ED88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912" y="1825373"/>
              <a:ext cx="588523" cy="5885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3DEDDC-399A-5DF8-3BF0-53ADFF69663F}"/>
              </a:ext>
            </a:extLst>
          </p:cNvPr>
          <p:cNvGrpSpPr/>
          <p:nvPr/>
        </p:nvGrpSpPr>
        <p:grpSpPr>
          <a:xfrm>
            <a:off x="3274246" y="738513"/>
            <a:ext cx="2580885" cy="2075688"/>
            <a:chOff x="3287693" y="1316736"/>
            <a:chExt cx="2580885" cy="20756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CACAD2A-935D-2418-F2B1-FAF617B5B854}"/>
                </a:ext>
              </a:extLst>
            </p:cNvPr>
            <p:cNvSpPr/>
            <p:nvPr/>
          </p:nvSpPr>
          <p:spPr>
            <a:xfrm>
              <a:off x="3287693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8AB7C4-957D-C24A-B724-0B8AFF3E38DA}"/>
                </a:ext>
              </a:extLst>
            </p:cNvPr>
            <p:cNvSpPr/>
            <p:nvPr/>
          </p:nvSpPr>
          <p:spPr>
            <a:xfrm>
              <a:off x="3287693" y="1411960"/>
              <a:ext cx="2580885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Characters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Human, animal, object, 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fictional creature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CBB117-312F-23FF-2B62-DF6327AC5EF1}"/>
                </a:ext>
              </a:extLst>
            </p:cNvPr>
            <p:cNvSpPr/>
            <p:nvPr/>
          </p:nvSpPr>
          <p:spPr>
            <a:xfrm>
              <a:off x="4180526" y="1746058"/>
              <a:ext cx="765345" cy="765345"/>
            </a:xfrm>
            <a:prstGeom prst="ellipse">
              <a:avLst/>
            </a:prstGeom>
            <a:solidFill>
              <a:srgbClr val="A800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B9B809-150F-1C0A-7B81-2CEED7A43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422" y="1763787"/>
              <a:ext cx="751878" cy="708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7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806C31-52A1-6125-15BA-B70423FC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117A-9B3B-2C4E-BCD5-1436D0728346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7FB62B2-1F1E-025D-5926-0F1F43AAE2BF}"/>
              </a:ext>
            </a:extLst>
          </p:cNvPr>
          <p:cNvSpPr txBox="1">
            <a:spLocks/>
          </p:cNvSpPr>
          <p:nvPr/>
        </p:nvSpPr>
        <p:spPr>
          <a:xfrm>
            <a:off x="3941028" y="953665"/>
            <a:ext cx="4925215" cy="3618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EBD4A"/>
              </a:buClr>
              <a:buSzPct val="130000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Together, we will learn: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42EB2-A890-2E43-C69E-96E02F9F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2" y="1042870"/>
            <a:ext cx="3132000" cy="3132000"/>
          </a:xfrm>
          <a:prstGeom prst="ellipse">
            <a:avLst/>
          </a:prstGeom>
          <a:ln w="57150" cmpd="thinThick">
            <a:noFill/>
            <a:prstDash val="sysDash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1BE0D6-8402-F85E-F25F-02E768B5BB2E}"/>
              </a:ext>
            </a:extLst>
          </p:cNvPr>
          <p:cNvSpPr/>
          <p:nvPr/>
        </p:nvSpPr>
        <p:spPr>
          <a:xfrm>
            <a:off x="3941027" y="2127606"/>
            <a:ext cx="4735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Why video games are important—</a:t>
            </a:r>
            <a:b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the benefits that games provide to society and careers in the gaming industry. 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0F944-733A-F99D-0AC1-C8910997B8A5}"/>
              </a:ext>
            </a:extLst>
          </p:cNvPr>
          <p:cNvSpPr/>
          <p:nvPr/>
        </p:nvSpPr>
        <p:spPr>
          <a:xfrm>
            <a:off x="3949600" y="3051645"/>
            <a:ext cx="504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How algorithms use logical expressions like </a:t>
            </a:r>
            <a:b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if-then statements and loops to build games. 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2FC79-13A0-B0AD-AC51-438282ADC88E}"/>
              </a:ext>
            </a:extLst>
          </p:cNvPr>
          <p:cNvSpPr/>
          <p:nvPr/>
        </p:nvSpPr>
        <p:spPr>
          <a:xfrm>
            <a:off x="3941028" y="3750087"/>
            <a:ext cx="4989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To map out our own games by creating concepts and implementing them using code.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B6B735-F94D-6FC8-A857-85040A863902}"/>
              </a:ext>
            </a:extLst>
          </p:cNvPr>
          <p:cNvSpPr/>
          <p:nvPr/>
        </p:nvSpPr>
        <p:spPr>
          <a:xfrm>
            <a:off x="3941027" y="1446565"/>
            <a:ext cx="4925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 charset="0"/>
                <a:ea typeface="Century Gothic" charset="0"/>
                <a:cs typeface="Century Gothic" charset="0"/>
              </a:rPr>
              <a:t>The basic elements of a video game and how games have evolved over time. </a:t>
            </a:r>
          </a:p>
        </p:txBody>
      </p:sp>
    </p:spTree>
    <p:extLst>
      <p:ext uri="{BB962C8B-B14F-4D97-AF65-F5344CB8AC3E}">
        <p14:creationId xmlns:p14="http://schemas.microsoft.com/office/powerpoint/2010/main" val="26513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THE HISTORY OF VIDEO GAMES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C945A0-CE31-1D2E-FED3-20DCA02320FB}"/>
              </a:ext>
            </a:extLst>
          </p:cNvPr>
          <p:cNvSpPr txBox="1">
            <a:spLocks/>
          </p:cNvSpPr>
          <p:nvPr/>
        </p:nvSpPr>
        <p:spPr>
          <a:xfrm>
            <a:off x="844549" y="4842311"/>
            <a:ext cx="7454901" cy="700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algn="ctr"/>
            <a:r>
              <a:rPr lang="en-US" dirty="0">
                <a:solidFill>
                  <a:srgbClr val="15284B"/>
                </a:solidFill>
                <a:latin typeface="Century gothic"/>
                <a:ea typeface="Arial"/>
                <a:cs typeface="Century gothic"/>
                <a:sym typeface="Arial"/>
              </a:rPr>
              <a:t>How have </a:t>
            </a:r>
            <a:r>
              <a:rPr lang="en-US" dirty="0">
                <a:solidFill>
                  <a:srgbClr val="15284B"/>
                </a:solidFill>
                <a:latin typeface="Century gothic"/>
                <a:cs typeface="Century gothic"/>
              </a:rPr>
              <a:t>computer </a:t>
            </a:r>
            <a:r>
              <a:rPr lang="en-US" dirty="0">
                <a:solidFill>
                  <a:srgbClr val="15284B"/>
                </a:solidFill>
                <a:latin typeface="Century gothic"/>
                <a:ea typeface="Arial"/>
                <a:cs typeface="Century gothic"/>
                <a:sym typeface="Arial"/>
              </a:rPr>
              <a:t>games evolved over time?</a:t>
            </a:r>
          </a:p>
          <a:p>
            <a:pPr marL="177800"/>
            <a:endParaRPr lang="en-US" dirty="0">
              <a:solidFill>
                <a:srgbClr val="0F6BAF"/>
              </a:solidFill>
              <a:latin typeface="Century gothic"/>
              <a:cs typeface="Century gothic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0547F4-72D2-AED9-04E7-4EA1CBBA0499}"/>
              </a:ext>
            </a:extLst>
          </p:cNvPr>
          <p:cNvCxnSpPr/>
          <p:nvPr/>
        </p:nvCxnSpPr>
        <p:spPr>
          <a:xfrm flipH="1" flipV="1">
            <a:off x="503479" y="3100008"/>
            <a:ext cx="8150320" cy="1274"/>
          </a:xfrm>
          <a:prstGeom prst="line">
            <a:avLst/>
          </a:prstGeom>
          <a:ln>
            <a:solidFill>
              <a:srgbClr val="EEBD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251E39-A287-7FD7-D910-919F307C432B}"/>
              </a:ext>
            </a:extLst>
          </p:cNvPr>
          <p:cNvGrpSpPr/>
          <p:nvPr/>
        </p:nvGrpSpPr>
        <p:grpSpPr>
          <a:xfrm>
            <a:off x="7613036" y="1943505"/>
            <a:ext cx="1293426" cy="1533232"/>
            <a:chOff x="7613036" y="2192276"/>
            <a:chExt cx="1293426" cy="15332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6FBAB5-C975-2A4D-0EC2-D0E23CF96C83}"/>
                </a:ext>
              </a:extLst>
            </p:cNvPr>
            <p:cNvSpPr/>
            <p:nvPr/>
          </p:nvSpPr>
          <p:spPr>
            <a:xfrm rot="10800000">
              <a:off x="7952154" y="3284019"/>
              <a:ext cx="127000" cy="127000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B2F10F-023D-D74B-1366-22B6DF0439F5}"/>
                </a:ext>
              </a:extLst>
            </p:cNvPr>
            <p:cNvSpPr txBox="1"/>
            <p:nvPr/>
          </p:nvSpPr>
          <p:spPr>
            <a:xfrm>
              <a:off x="7766666" y="3417731"/>
              <a:ext cx="876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2016+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AB21451-8D5F-6048-BCA8-BFEDD4BDEA16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8012884" y="2192276"/>
              <a:ext cx="1" cy="1146663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7A4532-9709-E9C1-B8E3-FF8A4833C720}"/>
                </a:ext>
              </a:extLst>
            </p:cNvPr>
            <p:cNvSpPr/>
            <p:nvPr/>
          </p:nvSpPr>
          <p:spPr>
            <a:xfrm rot="10800000">
              <a:off x="7613036" y="2192276"/>
              <a:ext cx="799697" cy="79969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BABAD-3AC4-8C32-F032-9BAE704279D0}"/>
                </a:ext>
              </a:extLst>
            </p:cNvPr>
            <p:cNvSpPr txBox="1"/>
            <p:nvPr/>
          </p:nvSpPr>
          <p:spPr>
            <a:xfrm>
              <a:off x="7661631" y="2472984"/>
              <a:ext cx="12448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 err="1">
                  <a:solidFill>
                    <a:srgbClr val="15284B"/>
                  </a:solidFill>
                  <a:latin typeface="Century gothic"/>
                  <a:cs typeface="Century gothic"/>
                </a:rPr>
                <a:t>Overwatch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5E8784-B867-9AB4-6610-8639E57B8902}"/>
              </a:ext>
            </a:extLst>
          </p:cNvPr>
          <p:cNvGrpSpPr/>
          <p:nvPr/>
        </p:nvGrpSpPr>
        <p:grpSpPr>
          <a:xfrm>
            <a:off x="2901640" y="1423464"/>
            <a:ext cx="1803924" cy="2033648"/>
            <a:chOff x="2901640" y="1672235"/>
            <a:chExt cx="1803924" cy="203364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145974-AB43-4363-81DC-AF3364EA155A}"/>
                </a:ext>
              </a:extLst>
            </p:cNvPr>
            <p:cNvCxnSpPr/>
            <p:nvPr/>
          </p:nvCxnSpPr>
          <p:spPr>
            <a:xfrm>
              <a:off x="3824234" y="2063726"/>
              <a:ext cx="1" cy="1325462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157739391-cropped.jpg">
              <a:extLst>
                <a:ext uri="{FF2B5EF4-FFF2-40B4-BE49-F238E27FC236}">
                  <a16:creationId xmlns:a16="http://schemas.microsoft.com/office/drawing/2014/main" id="{D4D27D63-8CD5-82B8-345D-D4FFAB2A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640" y="1672235"/>
              <a:ext cx="575997" cy="576000"/>
            </a:xfrm>
            <a:prstGeom prst="ellipse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FF4D2A6-6E94-86A5-F9C1-5576B35DFFA8}"/>
                </a:ext>
              </a:extLst>
            </p:cNvPr>
            <p:cNvSpPr/>
            <p:nvPr/>
          </p:nvSpPr>
          <p:spPr>
            <a:xfrm rot="10800000">
              <a:off x="3766317" y="3289498"/>
              <a:ext cx="120236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727C3B-A447-D3EB-8BDB-A48321955854}"/>
                </a:ext>
              </a:extLst>
            </p:cNvPr>
            <p:cNvSpPr/>
            <p:nvPr/>
          </p:nvSpPr>
          <p:spPr>
            <a:xfrm rot="10800000">
              <a:off x="3445659" y="2063726"/>
              <a:ext cx="757106" cy="757109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66CD15-7CEF-D0FD-1DE8-268E2F702A35}"/>
                </a:ext>
              </a:extLst>
            </p:cNvPr>
            <p:cNvSpPr txBox="1"/>
            <p:nvPr/>
          </p:nvSpPr>
          <p:spPr>
            <a:xfrm>
              <a:off x="3395434" y="3414497"/>
              <a:ext cx="829900" cy="29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1980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0478BD-D684-D592-443C-6008345D8EEC}"/>
                </a:ext>
              </a:extLst>
            </p:cNvPr>
            <p:cNvSpPr txBox="1"/>
            <p:nvPr/>
          </p:nvSpPr>
          <p:spPr>
            <a:xfrm>
              <a:off x="3527031" y="2329485"/>
              <a:ext cx="1178533" cy="20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Pac Man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D2180D-A1F2-65DD-7A86-F7E4BDC5C57E}"/>
                </a:ext>
              </a:extLst>
            </p:cNvPr>
            <p:cNvSpPr/>
            <p:nvPr/>
          </p:nvSpPr>
          <p:spPr>
            <a:xfrm>
              <a:off x="3434060" y="2138766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ECD47E-778E-E16D-3FD6-F86425A2E064}"/>
              </a:ext>
            </a:extLst>
          </p:cNvPr>
          <p:cNvGrpSpPr/>
          <p:nvPr/>
        </p:nvGrpSpPr>
        <p:grpSpPr>
          <a:xfrm>
            <a:off x="409001" y="1272341"/>
            <a:ext cx="1548454" cy="2185874"/>
            <a:chOff x="409001" y="1521112"/>
            <a:chExt cx="1548454" cy="218587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6705BC-270C-FEDC-34CA-82F324C37CE0}"/>
                </a:ext>
              </a:extLst>
            </p:cNvPr>
            <p:cNvSpPr txBox="1"/>
            <p:nvPr/>
          </p:nvSpPr>
          <p:spPr>
            <a:xfrm>
              <a:off x="709179" y="3415600"/>
              <a:ext cx="829904" cy="29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1949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990A7D-9343-9075-0602-F1D302057B29}"/>
                </a:ext>
              </a:extLst>
            </p:cNvPr>
            <p:cNvGrpSpPr/>
            <p:nvPr/>
          </p:nvGrpSpPr>
          <p:grpSpPr>
            <a:xfrm>
              <a:off x="409001" y="1521112"/>
              <a:ext cx="1548454" cy="1888623"/>
              <a:chOff x="409001" y="1521112"/>
              <a:chExt cx="1548454" cy="1888623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EA2F698-692B-E850-EC77-9F6C1AB8D86B}"/>
                  </a:ext>
                </a:extLst>
              </p:cNvPr>
              <p:cNvCxnSpPr/>
              <p:nvPr/>
            </p:nvCxnSpPr>
            <p:spPr>
              <a:xfrm flipV="1">
                <a:off x="1139646" y="1837200"/>
                <a:ext cx="0" cy="1525990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B6A9C20-263E-EFC5-0EE1-98CC18A60AD6}"/>
                  </a:ext>
                </a:extLst>
              </p:cNvPr>
              <p:cNvSpPr/>
              <p:nvPr/>
            </p:nvSpPr>
            <p:spPr>
              <a:xfrm>
                <a:off x="1079528" y="3289498"/>
                <a:ext cx="120237" cy="120237"/>
              </a:xfrm>
              <a:prstGeom prst="ellipse">
                <a:avLst/>
              </a:prstGeom>
              <a:solidFill>
                <a:srgbClr val="15284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A954325-EE99-69AB-C48C-25C45F1F6EDF}"/>
                  </a:ext>
                </a:extLst>
              </p:cNvPr>
              <p:cNvGrpSpPr/>
              <p:nvPr/>
            </p:nvGrpSpPr>
            <p:grpSpPr>
              <a:xfrm>
                <a:off x="409001" y="1521112"/>
                <a:ext cx="1548454" cy="1490692"/>
                <a:chOff x="409001" y="1521112"/>
                <a:chExt cx="1548454" cy="149069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0A58E6-40AA-7F61-4A8E-0D7ABB18BC57}"/>
                    </a:ext>
                  </a:extLst>
                </p:cNvPr>
                <p:cNvSpPr/>
                <p:nvPr/>
              </p:nvSpPr>
              <p:spPr>
                <a:xfrm rot="10800000">
                  <a:off x="409001" y="1521112"/>
                  <a:ext cx="1490692" cy="1490692"/>
                </a:xfrm>
                <a:prstGeom prst="ellipse">
                  <a:avLst/>
                </a:prstGeom>
                <a:solidFill>
                  <a:schemeClr val="bg1"/>
                </a:solidFill>
                <a:ln w="57150" cmpd="thickThin">
                  <a:solidFill>
                    <a:srgbClr val="1587D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z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75E79A6-EDD7-5890-DF9F-8CE9E5565C6C}"/>
                    </a:ext>
                  </a:extLst>
                </p:cNvPr>
                <p:cNvSpPr txBox="1"/>
                <p:nvPr/>
              </p:nvSpPr>
              <p:spPr>
                <a:xfrm>
                  <a:off x="521685" y="1770581"/>
                  <a:ext cx="143577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ts val="1100"/>
                    </a:lnSpc>
                  </a:pPr>
                  <a:r>
                    <a:rPr lang="en-US" sz="900" b="1" dirty="0">
                      <a:solidFill>
                        <a:srgbClr val="15284B"/>
                      </a:solidFill>
                      <a:latin typeface="Century gothic"/>
                      <a:cs typeface="Century gothic"/>
                    </a:rPr>
                    <a:t>Electronic Delay Storage Automatic Calculator (EDSAC) was the first practical stored program electronic computer  </a:t>
                  </a:r>
                </a:p>
                <a:p>
                  <a:endParaRPr lang="en-US" sz="900" dirty="0">
                    <a:solidFill>
                      <a:srgbClr val="15284B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EDF903-2FD9-8FAD-9304-E62739151B75}"/>
              </a:ext>
            </a:extLst>
          </p:cNvPr>
          <p:cNvGrpSpPr/>
          <p:nvPr/>
        </p:nvGrpSpPr>
        <p:grpSpPr>
          <a:xfrm>
            <a:off x="1639211" y="724127"/>
            <a:ext cx="1185252" cy="2733817"/>
            <a:chOff x="1639211" y="972898"/>
            <a:chExt cx="1185252" cy="273381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B80EE3-F622-EB24-486F-E1CDA4530C20}"/>
                </a:ext>
              </a:extLst>
            </p:cNvPr>
            <p:cNvSpPr txBox="1"/>
            <p:nvPr/>
          </p:nvSpPr>
          <p:spPr>
            <a:xfrm>
              <a:off x="1639211" y="3415329"/>
              <a:ext cx="829904" cy="29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1958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77047A8-39D1-7371-2846-CE3BE2175D68}"/>
                </a:ext>
              </a:extLst>
            </p:cNvPr>
            <p:cNvGrpSpPr/>
            <p:nvPr/>
          </p:nvGrpSpPr>
          <p:grpSpPr>
            <a:xfrm>
              <a:off x="1639211" y="972898"/>
              <a:ext cx="1185252" cy="2436838"/>
              <a:chOff x="1639211" y="972898"/>
              <a:chExt cx="1185252" cy="243683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03EE438-4FFF-B9D4-56CE-777307BD33DE}"/>
                  </a:ext>
                </a:extLst>
              </p:cNvPr>
              <p:cNvCxnSpPr/>
              <p:nvPr/>
            </p:nvCxnSpPr>
            <p:spPr>
              <a:xfrm flipH="1">
                <a:off x="2064312" y="1837200"/>
                <a:ext cx="1435" cy="1551989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465337E-D2A9-B070-220A-E5B00F9F6BBA}"/>
                  </a:ext>
                </a:extLst>
              </p:cNvPr>
              <p:cNvSpPr/>
              <p:nvPr/>
            </p:nvSpPr>
            <p:spPr>
              <a:xfrm rot="10800000">
                <a:off x="2002644" y="3289499"/>
                <a:ext cx="120237" cy="120237"/>
              </a:xfrm>
              <a:prstGeom prst="ellipse">
                <a:avLst/>
              </a:prstGeom>
              <a:solidFill>
                <a:srgbClr val="15284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0B1FB4B-0E78-4158-5E6D-E8A286F04C68}"/>
                  </a:ext>
                </a:extLst>
              </p:cNvPr>
              <p:cNvSpPr/>
              <p:nvPr/>
            </p:nvSpPr>
            <p:spPr>
              <a:xfrm rot="10800000">
                <a:off x="1639211" y="972898"/>
                <a:ext cx="853323" cy="85332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1587D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15284B"/>
                    </a:solidFill>
                  </a:ln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A058793-EAD8-3D04-6477-FA72335916F5}"/>
                  </a:ext>
                </a:extLst>
              </p:cNvPr>
              <p:cNvSpPr txBox="1"/>
              <p:nvPr/>
            </p:nvSpPr>
            <p:spPr>
              <a:xfrm>
                <a:off x="1645925" y="1274602"/>
                <a:ext cx="1178538" cy="203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Tennis for Two</a:t>
                </a:r>
                <a:endParaRPr lang="en-US" sz="800" dirty="0">
                  <a:solidFill>
                    <a:srgbClr val="15284B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8CB1C6-7386-C069-1B8E-B52ECC6AD6FB}"/>
              </a:ext>
            </a:extLst>
          </p:cNvPr>
          <p:cNvGrpSpPr/>
          <p:nvPr/>
        </p:nvGrpSpPr>
        <p:grpSpPr>
          <a:xfrm>
            <a:off x="2570710" y="2284683"/>
            <a:ext cx="1388427" cy="1173260"/>
            <a:chOff x="2570710" y="2533454"/>
            <a:chExt cx="1388427" cy="117326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1025B2-BE6A-B383-8168-65DC4D1E1A9B}"/>
                </a:ext>
              </a:extLst>
            </p:cNvPr>
            <p:cNvSpPr/>
            <p:nvPr/>
          </p:nvSpPr>
          <p:spPr>
            <a:xfrm rot="10800000">
              <a:off x="2933305" y="3289498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2C9A88-F88C-F926-CDCE-B9A0B7F6DFA1}"/>
                </a:ext>
              </a:extLst>
            </p:cNvPr>
            <p:cNvGrpSpPr/>
            <p:nvPr/>
          </p:nvGrpSpPr>
          <p:grpSpPr>
            <a:xfrm>
              <a:off x="2570710" y="2533454"/>
              <a:ext cx="1388427" cy="1173260"/>
              <a:chOff x="2570710" y="2533454"/>
              <a:chExt cx="1388427" cy="117326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8007060-E33F-A634-B1CF-C340837069AF}"/>
                  </a:ext>
                </a:extLst>
              </p:cNvPr>
              <p:cNvCxnSpPr>
                <a:stCxn id="45" idx="4"/>
                <a:endCxn id="42" idx="4"/>
              </p:cNvCxnSpPr>
              <p:nvPr/>
            </p:nvCxnSpPr>
            <p:spPr>
              <a:xfrm flipH="1">
                <a:off x="2993423" y="2533454"/>
                <a:ext cx="1259" cy="756044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0717C3C-15DA-8DD9-3446-03991D6F64FA}"/>
                  </a:ext>
                </a:extLst>
              </p:cNvPr>
              <p:cNvSpPr/>
              <p:nvPr/>
            </p:nvSpPr>
            <p:spPr>
              <a:xfrm rot="10800000">
                <a:off x="2755508" y="2533454"/>
                <a:ext cx="478349" cy="478350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587D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F5A1402-254C-6D3E-87EE-2450241774D4}"/>
                  </a:ext>
                </a:extLst>
              </p:cNvPr>
              <p:cNvSpPr txBox="1"/>
              <p:nvPr/>
            </p:nvSpPr>
            <p:spPr>
              <a:xfrm>
                <a:off x="2780600" y="2651497"/>
                <a:ext cx="1178537" cy="203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Pong</a:t>
                </a:r>
                <a:endParaRPr lang="en-US" sz="800" dirty="0">
                  <a:solidFill>
                    <a:srgbClr val="15284B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CE0F53-FD49-34A2-1F57-B9DE43D2D56C}"/>
                  </a:ext>
                </a:extLst>
              </p:cNvPr>
              <p:cNvSpPr txBox="1"/>
              <p:nvPr/>
            </p:nvSpPr>
            <p:spPr>
              <a:xfrm>
                <a:off x="2570710" y="3415328"/>
                <a:ext cx="829903" cy="291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1972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4690AD-A646-C20C-18BD-926C6D85CEFC}"/>
              </a:ext>
            </a:extLst>
          </p:cNvPr>
          <p:cNvGrpSpPr/>
          <p:nvPr/>
        </p:nvGrpSpPr>
        <p:grpSpPr>
          <a:xfrm>
            <a:off x="4543264" y="2713365"/>
            <a:ext cx="1292801" cy="2041867"/>
            <a:chOff x="4543264" y="2962136"/>
            <a:chExt cx="1292801" cy="2041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B9D658D-C047-19C5-CEDF-4104080EE379}"/>
                </a:ext>
              </a:extLst>
            </p:cNvPr>
            <p:cNvCxnSpPr/>
            <p:nvPr/>
          </p:nvCxnSpPr>
          <p:spPr>
            <a:xfrm>
              <a:off x="4973156" y="3336045"/>
              <a:ext cx="0" cy="1144179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E2F5FE-91F2-FD2E-001F-AB7C3E7D69BC}"/>
                </a:ext>
              </a:extLst>
            </p:cNvPr>
            <p:cNvSpPr/>
            <p:nvPr/>
          </p:nvSpPr>
          <p:spPr>
            <a:xfrm rot="10800000">
              <a:off x="4910712" y="3289499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A4CB74-F690-68DD-CB42-17F3C36BC8F0}"/>
                </a:ext>
              </a:extLst>
            </p:cNvPr>
            <p:cNvSpPr txBox="1"/>
            <p:nvPr/>
          </p:nvSpPr>
          <p:spPr>
            <a:xfrm>
              <a:off x="4543264" y="2962136"/>
              <a:ext cx="829903" cy="29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1989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C5984C3-306B-EEBD-A1C0-BF45975A1A12}"/>
                </a:ext>
              </a:extLst>
            </p:cNvPr>
            <p:cNvSpPr/>
            <p:nvPr/>
          </p:nvSpPr>
          <p:spPr>
            <a:xfrm rot="10800000">
              <a:off x="4639405" y="4292564"/>
              <a:ext cx="711439" cy="711439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A14F8E-33B4-D4BD-1EA6-2022D8131981}"/>
                </a:ext>
              </a:extLst>
            </p:cNvPr>
            <p:cNvSpPr txBox="1"/>
            <p:nvPr/>
          </p:nvSpPr>
          <p:spPr>
            <a:xfrm>
              <a:off x="4657528" y="4536446"/>
              <a:ext cx="1178537" cy="20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Gameboy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E1015C-BF92-263E-5049-5D71F68613FA}"/>
              </a:ext>
            </a:extLst>
          </p:cNvPr>
          <p:cNvGrpSpPr/>
          <p:nvPr/>
        </p:nvGrpSpPr>
        <p:grpSpPr>
          <a:xfrm>
            <a:off x="4898742" y="1708672"/>
            <a:ext cx="1194209" cy="1826388"/>
            <a:chOff x="4898742" y="1957443"/>
            <a:chExt cx="1194209" cy="182638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FC014C9-1E60-CBB6-C6F0-B4853E854F38}"/>
                </a:ext>
              </a:extLst>
            </p:cNvPr>
            <p:cNvCxnSpPr/>
            <p:nvPr/>
          </p:nvCxnSpPr>
          <p:spPr>
            <a:xfrm>
              <a:off x="5364575" y="1971827"/>
              <a:ext cx="0" cy="1391363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B62A857-FE91-1B69-4E3C-D210C5656DFD}"/>
                </a:ext>
              </a:extLst>
            </p:cNvPr>
            <p:cNvSpPr/>
            <p:nvPr/>
          </p:nvSpPr>
          <p:spPr>
            <a:xfrm rot="10800000">
              <a:off x="5301132" y="3289499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9EDA4E-EBF8-C323-78DC-438459CDC790}"/>
                </a:ext>
              </a:extLst>
            </p:cNvPr>
            <p:cNvSpPr/>
            <p:nvPr/>
          </p:nvSpPr>
          <p:spPr>
            <a:xfrm rot="10800000">
              <a:off x="4898742" y="1957443"/>
              <a:ext cx="943288" cy="943289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9974B6C-6DF5-52CF-DE3C-1797986CC925}"/>
                </a:ext>
              </a:extLst>
            </p:cNvPr>
            <p:cNvSpPr txBox="1"/>
            <p:nvPr/>
          </p:nvSpPr>
          <p:spPr>
            <a:xfrm>
              <a:off x="4914413" y="2314686"/>
              <a:ext cx="1178538" cy="20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Super Nintendo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1C7287-15AB-4BBB-FF79-F1CD4DF5236E}"/>
                </a:ext>
              </a:extLst>
            </p:cNvPr>
            <p:cNvSpPr txBox="1"/>
            <p:nvPr/>
          </p:nvSpPr>
          <p:spPr>
            <a:xfrm>
              <a:off x="5064156" y="3414499"/>
              <a:ext cx="702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1991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41063A1-97A9-9794-1DFC-0C14C0F304B6}"/>
              </a:ext>
            </a:extLst>
          </p:cNvPr>
          <p:cNvGrpSpPr/>
          <p:nvPr/>
        </p:nvGrpSpPr>
        <p:grpSpPr>
          <a:xfrm>
            <a:off x="5381307" y="2713363"/>
            <a:ext cx="1178540" cy="1823364"/>
            <a:chOff x="4653952" y="3118032"/>
            <a:chExt cx="1244831" cy="192593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50091F4-4E2E-F430-3D84-852C4495DFC5}"/>
                </a:ext>
              </a:extLst>
            </p:cNvPr>
            <p:cNvCxnSpPr/>
            <p:nvPr/>
          </p:nvCxnSpPr>
          <p:spPr>
            <a:xfrm>
              <a:off x="5174602" y="3512973"/>
              <a:ext cx="3511" cy="894874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3A6549C-4EE8-CF2A-DB85-7936CEDD5F81}"/>
                </a:ext>
              </a:extLst>
            </p:cNvPr>
            <p:cNvSpPr/>
            <p:nvPr/>
          </p:nvSpPr>
          <p:spPr>
            <a:xfrm rot="10800000">
              <a:off x="5116041" y="3463808"/>
              <a:ext cx="127000" cy="127000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31C9434-39CA-FC4C-F6E7-CFDEFD2677EF}"/>
                </a:ext>
              </a:extLst>
            </p:cNvPr>
            <p:cNvSpPr txBox="1"/>
            <p:nvPr/>
          </p:nvSpPr>
          <p:spPr>
            <a:xfrm>
              <a:off x="4729827" y="3118032"/>
              <a:ext cx="87658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1997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C216E2A-6A41-530F-24B1-3C73CF7A9A1D}"/>
                </a:ext>
              </a:extLst>
            </p:cNvPr>
            <p:cNvSpPr/>
            <p:nvPr/>
          </p:nvSpPr>
          <p:spPr>
            <a:xfrm rot="10800000">
              <a:off x="4782661" y="4044330"/>
              <a:ext cx="999628" cy="999632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8821D3-3EB3-6F74-20FE-750BDA458D6C}"/>
                </a:ext>
              </a:extLst>
            </p:cNvPr>
            <p:cNvSpPr txBox="1"/>
            <p:nvPr/>
          </p:nvSpPr>
          <p:spPr>
            <a:xfrm>
              <a:off x="4653952" y="4420288"/>
              <a:ext cx="1244831" cy="227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800" b="1">
                  <a:solidFill>
                    <a:srgbClr val="15284B"/>
                  </a:solidFill>
                  <a:latin typeface="Century gothic"/>
                  <a:cs typeface="Century gothic"/>
                </a:rPr>
                <a:t>Final Fantasy VII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665DBB-F5E9-03B5-01F4-06B7E8955529}"/>
              </a:ext>
            </a:extLst>
          </p:cNvPr>
          <p:cNvGrpSpPr/>
          <p:nvPr/>
        </p:nvGrpSpPr>
        <p:grpSpPr>
          <a:xfrm>
            <a:off x="5895606" y="1834148"/>
            <a:ext cx="1371955" cy="1639357"/>
            <a:chOff x="5895606" y="2082919"/>
            <a:chExt cx="1371955" cy="16393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AE556A0-DCB5-56C6-8B6E-B61EB1896B19}"/>
                </a:ext>
              </a:extLst>
            </p:cNvPr>
            <p:cNvSpPr txBox="1"/>
            <p:nvPr/>
          </p:nvSpPr>
          <p:spPr>
            <a:xfrm>
              <a:off x="5895606" y="3414499"/>
              <a:ext cx="829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2001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AF1980B-475F-8510-1336-D2444F23B2D9}"/>
                </a:ext>
              </a:extLst>
            </p:cNvPr>
            <p:cNvCxnSpPr/>
            <p:nvPr/>
          </p:nvCxnSpPr>
          <p:spPr>
            <a:xfrm>
              <a:off x="6306960" y="2129668"/>
              <a:ext cx="0" cy="1159830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87CA0F4-50A0-0585-CE35-BFAADA07892B}"/>
                </a:ext>
              </a:extLst>
            </p:cNvPr>
            <p:cNvSpPr/>
            <p:nvPr/>
          </p:nvSpPr>
          <p:spPr>
            <a:xfrm rot="10800000">
              <a:off x="6246842" y="3289499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C8707A-F7B8-EFA5-2189-5BD822D704F4}"/>
                </a:ext>
              </a:extLst>
            </p:cNvPr>
            <p:cNvSpPr/>
            <p:nvPr/>
          </p:nvSpPr>
          <p:spPr>
            <a:xfrm rot="10800000">
              <a:off x="5983198" y="2082919"/>
              <a:ext cx="666887" cy="666888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AFDC655-7C9E-7773-6EB9-AFF7EE259BCE}"/>
                </a:ext>
              </a:extLst>
            </p:cNvPr>
            <p:cNvSpPr txBox="1"/>
            <p:nvPr/>
          </p:nvSpPr>
          <p:spPr>
            <a:xfrm>
              <a:off x="6089025" y="2310569"/>
              <a:ext cx="11785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Xbox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FFA829-7F66-82D7-B663-FC19C320A288}"/>
              </a:ext>
            </a:extLst>
          </p:cNvPr>
          <p:cNvGrpSpPr/>
          <p:nvPr/>
        </p:nvGrpSpPr>
        <p:grpSpPr>
          <a:xfrm>
            <a:off x="3087702" y="2713370"/>
            <a:ext cx="829904" cy="1296614"/>
            <a:chOff x="3087702" y="2962141"/>
            <a:chExt cx="829904" cy="1296614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D4C275E-7E53-5C06-C515-82A4ED76B693}"/>
                </a:ext>
              </a:extLst>
            </p:cNvPr>
            <p:cNvCxnSpPr/>
            <p:nvPr/>
          </p:nvCxnSpPr>
          <p:spPr>
            <a:xfrm>
              <a:off x="3502741" y="3336050"/>
              <a:ext cx="3324" cy="847217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ABE7AAE-1233-B42D-45F8-49A845ED2FA3}"/>
                </a:ext>
              </a:extLst>
            </p:cNvPr>
            <p:cNvSpPr/>
            <p:nvPr/>
          </p:nvSpPr>
          <p:spPr>
            <a:xfrm rot="10800000">
              <a:off x="3448439" y="3289504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4E588E7-4617-AA82-F4BC-BEBB238BABFD}"/>
                </a:ext>
              </a:extLst>
            </p:cNvPr>
            <p:cNvSpPr/>
            <p:nvPr/>
          </p:nvSpPr>
          <p:spPr>
            <a:xfrm rot="10800000">
              <a:off x="3265784" y="3779843"/>
              <a:ext cx="478912" cy="478912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E59B89F-8A1A-2784-D4CD-EB071F61A178}"/>
                </a:ext>
              </a:extLst>
            </p:cNvPr>
            <p:cNvSpPr txBox="1"/>
            <p:nvPr/>
          </p:nvSpPr>
          <p:spPr>
            <a:xfrm>
              <a:off x="3292895" y="3911618"/>
              <a:ext cx="423343" cy="20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Atari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7441369-1D6B-F3BE-2260-85F0C2C6ABD9}"/>
                </a:ext>
              </a:extLst>
            </p:cNvPr>
            <p:cNvSpPr txBox="1"/>
            <p:nvPr/>
          </p:nvSpPr>
          <p:spPr>
            <a:xfrm>
              <a:off x="3087702" y="2962141"/>
              <a:ext cx="829904" cy="291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1978</a:t>
              </a: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C76046DF-D1C8-01B8-A67F-151285EDDA8C}"/>
              </a:ext>
            </a:extLst>
          </p:cNvPr>
          <p:cNvSpPr/>
          <p:nvPr/>
        </p:nvSpPr>
        <p:spPr>
          <a:xfrm>
            <a:off x="498162" y="3040727"/>
            <a:ext cx="120237" cy="120237"/>
          </a:xfrm>
          <a:prstGeom prst="ellipse">
            <a:avLst/>
          </a:prstGeom>
          <a:solidFill>
            <a:srgbClr val="EEBD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25614F0-297D-15EF-7AD6-189A1D7F6DA5}"/>
              </a:ext>
            </a:extLst>
          </p:cNvPr>
          <p:cNvCxnSpPr/>
          <p:nvPr/>
        </p:nvCxnSpPr>
        <p:spPr>
          <a:xfrm>
            <a:off x="8581988" y="3023414"/>
            <a:ext cx="68129" cy="77868"/>
          </a:xfrm>
          <a:prstGeom prst="line">
            <a:avLst/>
          </a:prstGeom>
          <a:ln>
            <a:solidFill>
              <a:srgbClr val="EEBD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CE2BA2F-B4C9-5CD3-1920-E49FE02BDF03}"/>
              </a:ext>
            </a:extLst>
          </p:cNvPr>
          <p:cNvCxnSpPr/>
          <p:nvPr/>
        </p:nvCxnSpPr>
        <p:spPr>
          <a:xfrm flipH="1">
            <a:off x="8581988" y="3087249"/>
            <a:ext cx="71811" cy="92718"/>
          </a:xfrm>
          <a:prstGeom prst="line">
            <a:avLst/>
          </a:prstGeom>
          <a:ln>
            <a:solidFill>
              <a:srgbClr val="EEBD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107488D-F7CD-8537-CD63-AC8DB3D6F552}"/>
              </a:ext>
            </a:extLst>
          </p:cNvPr>
          <p:cNvGrpSpPr/>
          <p:nvPr/>
        </p:nvGrpSpPr>
        <p:grpSpPr>
          <a:xfrm>
            <a:off x="4076933" y="862572"/>
            <a:ext cx="1609649" cy="2594541"/>
            <a:chOff x="4076933" y="1111343"/>
            <a:chExt cx="1609649" cy="259454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01D85D5-B935-943F-7753-1656C4BB0374}"/>
                </a:ext>
              </a:extLst>
            </p:cNvPr>
            <p:cNvSpPr txBox="1"/>
            <p:nvPr/>
          </p:nvSpPr>
          <p:spPr>
            <a:xfrm>
              <a:off x="4167657" y="3414498"/>
              <a:ext cx="829904" cy="291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5284B"/>
                  </a:solidFill>
                  <a:latin typeface="Century gothic"/>
                  <a:cs typeface="Century gothic"/>
                </a:rPr>
                <a:t>1986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C00A5BF-387B-6DF3-9397-850DD6B6A322}"/>
                </a:ext>
              </a:extLst>
            </p:cNvPr>
            <p:cNvCxnSpPr/>
            <p:nvPr/>
          </p:nvCxnSpPr>
          <p:spPr>
            <a:xfrm>
              <a:off x="4586270" y="1624179"/>
              <a:ext cx="0" cy="1765009"/>
            </a:xfrm>
            <a:prstGeom prst="line">
              <a:avLst/>
            </a:prstGeom>
            <a:ln>
              <a:solidFill>
                <a:srgbClr val="15284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77BC23B-D85B-A94B-ABEF-411A24EDEB7E}"/>
                </a:ext>
              </a:extLst>
            </p:cNvPr>
            <p:cNvSpPr/>
            <p:nvPr/>
          </p:nvSpPr>
          <p:spPr>
            <a:xfrm rot="10800000">
              <a:off x="4526152" y="3289498"/>
              <a:ext cx="120237" cy="120237"/>
            </a:xfrm>
            <a:prstGeom prst="ellipse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B6D7AA3-43E9-19EB-F204-0229BDB301FF}"/>
                </a:ext>
              </a:extLst>
            </p:cNvPr>
            <p:cNvSpPr/>
            <p:nvPr/>
          </p:nvSpPr>
          <p:spPr>
            <a:xfrm rot="10800000">
              <a:off x="4103268" y="1164922"/>
              <a:ext cx="964746" cy="964746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E1F97A1-6398-A707-0206-55389821B3F7}"/>
                </a:ext>
              </a:extLst>
            </p:cNvPr>
            <p:cNvSpPr txBox="1"/>
            <p:nvPr/>
          </p:nvSpPr>
          <p:spPr>
            <a:xfrm>
              <a:off x="4076933" y="1516834"/>
              <a:ext cx="11785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800" b="1" dirty="0">
                  <a:solidFill>
                    <a:srgbClr val="15284B"/>
                  </a:solidFill>
                  <a:latin typeface="Century gothic"/>
                  <a:cs typeface="Century gothic"/>
                </a:rPr>
                <a:t>Super Mario Bros.</a:t>
              </a:r>
              <a:endParaRPr lang="en-US" sz="800" dirty="0">
                <a:solidFill>
                  <a:srgbClr val="15284B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87" name="Picture 86" descr="503562652-cropped.jpg">
              <a:extLst>
                <a:ext uri="{FF2B5EF4-FFF2-40B4-BE49-F238E27FC236}">
                  <a16:creationId xmlns:a16="http://schemas.microsoft.com/office/drawing/2014/main" id="{BFF87181-19D0-0BC0-6B17-A5F31C78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745" y="1111343"/>
              <a:ext cx="512837" cy="512837"/>
            </a:xfrm>
            <a:prstGeom prst="ellipse">
              <a:avLst/>
            </a:prstGeom>
            <a:ln w="28575" cmpd="sng">
              <a:solidFill>
                <a:srgbClr val="15284B"/>
              </a:solidFill>
            </a:ln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3C6D48E-285C-C781-A8C4-4B13E0561B5B}"/>
                </a:ext>
              </a:extLst>
            </p:cNvPr>
            <p:cNvSpPr/>
            <p:nvPr/>
          </p:nvSpPr>
          <p:spPr>
            <a:xfrm>
              <a:off x="5083834" y="1465176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10B84B4-6C17-DA8F-7D84-5F5794D3A107}"/>
              </a:ext>
            </a:extLst>
          </p:cNvPr>
          <p:cNvGrpSpPr/>
          <p:nvPr/>
        </p:nvGrpSpPr>
        <p:grpSpPr>
          <a:xfrm>
            <a:off x="3387067" y="2713366"/>
            <a:ext cx="1268304" cy="1933659"/>
            <a:chOff x="3387067" y="2962137"/>
            <a:chExt cx="1268304" cy="193365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9FCA5E6-2C46-9D38-284B-E6C8678D1E25}"/>
                </a:ext>
              </a:extLst>
            </p:cNvPr>
            <p:cNvGrpSpPr/>
            <p:nvPr/>
          </p:nvGrpSpPr>
          <p:grpSpPr>
            <a:xfrm>
              <a:off x="3825467" y="2962137"/>
              <a:ext cx="829904" cy="1631156"/>
              <a:chOff x="3261536" y="3118024"/>
              <a:chExt cx="876586" cy="172290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263DC6A-1AF5-A234-DB5B-17F6F1EEE291}"/>
                  </a:ext>
                </a:extLst>
              </p:cNvPr>
              <p:cNvSpPr/>
              <p:nvPr/>
            </p:nvSpPr>
            <p:spPr>
              <a:xfrm rot="10800000">
                <a:off x="3655483" y="3463801"/>
                <a:ext cx="127000" cy="127000"/>
              </a:xfrm>
              <a:prstGeom prst="ellipse">
                <a:avLst/>
              </a:prstGeom>
              <a:solidFill>
                <a:srgbClr val="15284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C991062-4888-109C-8236-039D88BFF8F7}"/>
                  </a:ext>
                </a:extLst>
              </p:cNvPr>
              <p:cNvCxnSpPr/>
              <p:nvPr/>
            </p:nvCxnSpPr>
            <p:spPr>
              <a:xfrm>
                <a:off x="3712840" y="3519408"/>
                <a:ext cx="3511" cy="894872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3A6B2A1-875F-1B47-D350-173FBBCB47DC}"/>
                  </a:ext>
                </a:extLst>
              </p:cNvPr>
              <p:cNvSpPr txBox="1"/>
              <p:nvPr/>
            </p:nvSpPr>
            <p:spPr>
              <a:xfrm>
                <a:off x="3261536" y="3118024"/>
                <a:ext cx="876586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1984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2A097F4B-BD44-5156-9006-B90A132398F0}"/>
                  </a:ext>
                </a:extLst>
              </p:cNvPr>
              <p:cNvSpPr/>
              <p:nvPr/>
            </p:nvSpPr>
            <p:spPr>
              <a:xfrm rot="10800000">
                <a:off x="3413225" y="4241793"/>
                <a:ext cx="599138" cy="599137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587D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D2D6CBB-B47F-CA3F-6319-AD32F6D381BB}"/>
                  </a:ext>
                </a:extLst>
              </p:cNvPr>
              <p:cNvSpPr txBox="1"/>
              <p:nvPr/>
            </p:nvSpPr>
            <p:spPr>
              <a:xfrm>
                <a:off x="3493216" y="4429394"/>
                <a:ext cx="5607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Tetris</a:t>
                </a:r>
                <a:endParaRPr lang="en-US" sz="800" dirty="0">
                  <a:solidFill>
                    <a:srgbClr val="15284B"/>
                  </a:solidFill>
                  <a:latin typeface="Century gothic"/>
                  <a:cs typeface="Century gothic"/>
                </a:endParaRPr>
              </a:p>
            </p:txBody>
          </p:sp>
        </p:grpSp>
        <p:pic>
          <p:nvPicPr>
            <p:cNvPr id="91" name="Picture 90" descr="469649586.jpeg">
              <a:extLst>
                <a:ext uri="{FF2B5EF4-FFF2-40B4-BE49-F238E27FC236}">
                  <a16:creationId xmlns:a16="http://schemas.microsoft.com/office/drawing/2014/main" id="{08E701D8-7F70-C504-2910-C1D7C899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7067" y="4390273"/>
              <a:ext cx="505523" cy="505523"/>
            </a:xfrm>
            <a:prstGeom prst="ellipse">
              <a:avLst/>
            </a:prstGeom>
            <a:ln w="28575" cmpd="sng">
              <a:solidFill>
                <a:srgbClr val="15284B"/>
              </a:solidFill>
            </a:ln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D8C2F12-FF30-1018-2C2E-B8B5EFDC3398}"/>
                </a:ext>
              </a:extLst>
            </p:cNvPr>
            <p:cNvSpPr/>
            <p:nvPr/>
          </p:nvSpPr>
          <p:spPr>
            <a:xfrm>
              <a:off x="3920872" y="4480224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4C6AA9F-545E-5EE3-7253-4E5599647ABA}"/>
              </a:ext>
            </a:extLst>
          </p:cNvPr>
          <p:cNvGrpSpPr/>
          <p:nvPr/>
        </p:nvGrpSpPr>
        <p:grpSpPr>
          <a:xfrm>
            <a:off x="6695394" y="1100700"/>
            <a:ext cx="1418861" cy="2356414"/>
            <a:chOff x="6695394" y="1349471"/>
            <a:chExt cx="1418861" cy="235641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F5EEC46-54C9-D833-4033-75FC7CF1B591}"/>
                </a:ext>
              </a:extLst>
            </p:cNvPr>
            <p:cNvGrpSpPr/>
            <p:nvPr/>
          </p:nvGrpSpPr>
          <p:grpSpPr>
            <a:xfrm>
              <a:off x="6695394" y="1349471"/>
              <a:ext cx="844751" cy="2356414"/>
              <a:chOff x="6695394" y="1349471"/>
              <a:chExt cx="844751" cy="2356414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00C39D8-5E8C-F558-32A7-3D7F3170D60B}"/>
                  </a:ext>
                </a:extLst>
              </p:cNvPr>
              <p:cNvCxnSpPr/>
              <p:nvPr/>
            </p:nvCxnSpPr>
            <p:spPr>
              <a:xfrm>
                <a:off x="7097213" y="1870134"/>
                <a:ext cx="0" cy="1465910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7FDB35B-47ED-CC6B-5781-1DA64E322B79}"/>
                  </a:ext>
                </a:extLst>
              </p:cNvPr>
              <p:cNvSpPr/>
              <p:nvPr/>
            </p:nvSpPr>
            <p:spPr>
              <a:xfrm rot="10800000">
                <a:off x="7038000" y="3289499"/>
                <a:ext cx="120237" cy="120237"/>
              </a:xfrm>
              <a:prstGeom prst="ellipse">
                <a:avLst/>
              </a:prstGeom>
              <a:solidFill>
                <a:srgbClr val="15284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42C0E43-E027-BE84-B15E-9E1B0FAC20D0}"/>
                  </a:ext>
                </a:extLst>
              </p:cNvPr>
              <p:cNvSpPr txBox="1"/>
              <p:nvPr/>
            </p:nvSpPr>
            <p:spPr>
              <a:xfrm>
                <a:off x="6695394" y="3414499"/>
                <a:ext cx="829903" cy="291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2009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8842488-8B46-6B5A-4A1C-37154BE02020}"/>
                  </a:ext>
                </a:extLst>
              </p:cNvPr>
              <p:cNvSpPr/>
              <p:nvPr/>
            </p:nvSpPr>
            <p:spPr>
              <a:xfrm rot="10800000">
                <a:off x="6749956" y="1349471"/>
                <a:ext cx="703612" cy="703612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587D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0CA8B1E-51BF-7CD3-4303-73E60AAC4DEE}"/>
                  </a:ext>
                </a:extLst>
              </p:cNvPr>
              <p:cNvSpPr txBox="1"/>
              <p:nvPr/>
            </p:nvSpPr>
            <p:spPr>
              <a:xfrm>
                <a:off x="6736661" y="1577250"/>
                <a:ext cx="8034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Angry Birds</a:t>
                </a:r>
                <a:endParaRPr lang="en-US" sz="800" dirty="0">
                  <a:solidFill>
                    <a:srgbClr val="15284B"/>
                  </a:solidFill>
                  <a:latin typeface="Century gothic"/>
                  <a:cs typeface="Century gothic"/>
                </a:endParaRPr>
              </a:p>
            </p:txBody>
          </p:sp>
        </p:grpSp>
        <p:pic>
          <p:nvPicPr>
            <p:cNvPr id="100" name="Picture 99" descr="158662329-cropped.jpg">
              <a:extLst>
                <a:ext uri="{FF2B5EF4-FFF2-40B4-BE49-F238E27FC236}">
                  <a16:creationId xmlns:a16="http://schemas.microsoft.com/office/drawing/2014/main" id="{2F635C21-A7C8-0B75-6AF1-E2D58F35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767" y="1575360"/>
              <a:ext cx="516488" cy="516488"/>
            </a:xfrm>
            <a:prstGeom prst="ellipse">
              <a:avLst/>
            </a:prstGeom>
            <a:ln w="28575" cmpd="sng">
              <a:solidFill>
                <a:srgbClr val="15284B"/>
              </a:solidFill>
            </a:ln>
          </p:spPr>
        </p:pic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B94B1E3-ACB4-BD59-3E1F-41C6D4734D79}"/>
                </a:ext>
              </a:extLst>
            </p:cNvPr>
            <p:cNvSpPr/>
            <p:nvPr/>
          </p:nvSpPr>
          <p:spPr>
            <a:xfrm>
              <a:off x="7488583" y="1733777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052E2B-190D-63DC-912B-B8907B62B8B0}"/>
              </a:ext>
            </a:extLst>
          </p:cNvPr>
          <p:cNvGrpSpPr/>
          <p:nvPr/>
        </p:nvGrpSpPr>
        <p:grpSpPr>
          <a:xfrm>
            <a:off x="941736" y="2712241"/>
            <a:ext cx="1671660" cy="2167614"/>
            <a:chOff x="941736" y="2961012"/>
            <a:chExt cx="1671660" cy="216761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E5051BD-6A7A-FF43-FDE5-56B40DF64784}"/>
                </a:ext>
              </a:extLst>
            </p:cNvPr>
            <p:cNvSpPr/>
            <p:nvPr/>
          </p:nvSpPr>
          <p:spPr>
            <a:xfrm>
              <a:off x="2003618" y="4126627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2F41F0B-163F-5065-93FA-916EA74F95CD}"/>
                </a:ext>
              </a:extLst>
            </p:cNvPr>
            <p:cNvGrpSpPr/>
            <p:nvPr/>
          </p:nvGrpSpPr>
          <p:grpSpPr>
            <a:xfrm>
              <a:off x="941736" y="2961012"/>
              <a:ext cx="1671660" cy="2167614"/>
              <a:chOff x="941736" y="2961012"/>
              <a:chExt cx="1671660" cy="2167614"/>
            </a:xfrm>
          </p:grpSpPr>
          <p:pic>
            <p:nvPicPr>
              <p:cNvPr id="110" name="Picture 109" descr="Screen Shot 2017-02-07 at 18.50.57.png">
                <a:extLst>
                  <a:ext uri="{FF2B5EF4-FFF2-40B4-BE49-F238E27FC236}">
                    <a16:creationId xmlns:a16="http://schemas.microsoft.com/office/drawing/2014/main" id="{E065DE72-904C-3C6E-1E62-89122AB7C438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9396" y="3809312"/>
                <a:ext cx="504000" cy="504000"/>
              </a:xfrm>
              <a:prstGeom prst="ellipse">
                <a:avLst/>
              </a:prstGeom>
              <a:ln w="28575" cmpd="sng">
                <a:solidFill>
                  <a:srgbClr val="000201"/>
                </a:solidFill>
              </a:ln>
            </p:spPr>
          </p:pic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EF6DE5BC-0FDB-48FA-4E17-EDD1D940FCA7}"/>
                  </a:ext>
                </a:extLst>
              </p:cNvPr>
              <p:cNvGrpSpPr/>
              <p:nvPr/>
            </p:nvGrpSpPr>
            <p:grpSpPr>
              <a:xfrm>
                <a:off x="941736" y="2961012"/>
                <a:ext cx="1591605" cy="2167614"/>
                <a:chOff x="941736" y="2961012"/>
                <a:chExt cx="1591605" cy="2167614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8CC68AD6-9ADD-AB0D-4E16-50032070F85E}"/>
                    </a:ext>
                  </a:extLst>
                </p:cNvPr>
                <p:cNvGrpSpPr/>
                <p:nvPr/>
              </p:nvGrpSpPr>
              <p:grpSpPr>
                <a:xfrm>
                  <a:off x="967100" y="2961012"/>
                  <a:ext cx="1139392" cy="2167614"/>
                  <a:chOff x="967100" y="2961012"/>
                  <a:chExt cx="1139392" cy="2167614"/>
                </a:xfrm>
              </p:grpSpPr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9F2B5F7A-BC30-AB83-9907-CCBFE5995D04}"/>
                      </a:ext>
                    </a:extLst>
                  </p:cNvPr>
                  <p:cNvSpPr txBox="1"/>
                  <p:nvPr/>
                </p:nvSpPr>
                <p:spPr>
                  <a:xfrm>
                    <a:off x="1209932" y="2961012"/>
                    <a:ext cx="71458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15284B"/>
                        </a:solidFill>
                        <a:latin typeface="Century gothic"/>
                        <a:cs typeface="Century gothic"/>
                      </a:rPr>
                      <a:t>1952</a:t>
                    </a:r>
                  </a:p>
                </p:txBody>
              </p: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D0035DD4-8555-E93E-AD19-F55E89737811}"/>
                      </a:ext>
                    </a:extLst>
                  </p:cNvPr>
                  <p:cNvCxnSpPr>
                    <a:stCxn id="116" idx="0"/>
                  </p:cNvCxnSpPr>
                  <p:nvPr/>
                </p:nvCxnSpPr>
                <p:spPr>
                  <a:xfrm flipH="1">
                    <a:off x="1528714" y="3409737"/>
                    <a:ext cx="1434" cy="1376455"/>
                  </a:xfrm>
                  <a:prstGeom prst="line">
                    <a:avLst/>
                  </a:prstGeom>
                  <a:ln>
                    <a:solidFill>
                      <a:srgbClr val="15284B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1D071D59-4F33-2C0D-E141-9029F1B5B3B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70030" y="3289500"/>
                    <a:ext cx="120237" cy="120237"/>
                  </a:xfrm>
                  <a:prstGeom prst="ellipse">
                    <a:avLst/>
                  </a:prstGeom>
                  <a:solidFill>
                    <a:srgbClr val="15284B"/>
                  </a:solidFill>
                  <a:ln>
                    <a:solidFill>
                      <a:srgbClr val="15284B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0279C188-C2EE-8AFD-5875-33BCCCCE837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67100" y="3989234"/>
                    <a:ext cx="1139392" cy="113939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8575" cmpd="sng">
                    <a:solidFill>
                      <a:srgbClr val="1587D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368B01CE-D5A8-DEFF-6C30-A9BB89C60DDD}"/>
                    </a:ext>
                  </a:extLst>
                </p:cNvPr>
                <p:cNvSpPr txBox="1"/>
                <p:nvPr/>
              </p:nvSpPr>
              <p:spPr>
                <a:xfrm>
                  <a:off x="941736" y="4444242"/>
                  <a:ext cx="159160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800" b="1" spc="-20" dirty="0" err="1">
                      <a:solidFill>
                        <a:srgbClr val="15284B"/>
                      </a:solidFill>
                      <a:latin typeface="Century gothic"/>
                      <a:cs typeface="Century gothic"/>
                    </a:rPr>
                    <a:t>Noughts</a:t>
                  </a:r>
                  <a:r>
                    <a:rPr lang="en-US" sz="800" b="1" spc="-20" dirty="0">
                      <a:solidFill>
                        <a:srgbClr val="15284B"/>
                      </a:solidFill>
                      <a:latin typeface="Century gothic"/>
                      <a:cs typeface="Century gothic"/>
                    </a:rPr>
                    <a:t> and Crosses</a:t>
                  </a:r>
                  <a:endParaRPr lang="en-US" sz="800" spc="-20" dirty="0">
                    <a:solidFill>
                      <a:srgbClr val="15284B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78C0B2B-02CE-398B-4C5F-37DB8F36635F}"/>
              </a:ext>
            </a:extLst>
          </p:cNvPr>
          <p:cNvGrpSpPr/>
          <p:nvPr/>
        </p:nvGrpSpPr>
        <p:grpSpPr>
          <a:xfrm>
            <a:off x="6789881" y="2713361"/>
            <a:ext cx="1411499" cy="1908047"/>
            <a:chOff x="6789881" y="2962132"/>
            <a:chExt cx="1411499" cy="1908047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E3C7AA8-8F56-045F-8971-04FF70441A71}"/>
                </a:ext>
              </a:extLst>
            </p:cNvPr>
            <p:cNvGrpSpPr/>
            <p:nvPr/>
          </p:nvGrpSpPr>
          <p:grpSpPr>
            <a:xfrm>
              <a:off x="7022843" y="2962132"/>
              <a:ext cx="1178537" cy="1482109"/>
              <a:chOff x="6320601" y="3118028"/>
              <a:chExt cx="1244831" cy="1565480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DA8E9C1-A7C4-E7B1-43EF-9779038DCC37}"/>
                  </a:ext>
                </a:extLst>
              </p:cNvPr>
              <p:cNvCxnSpPr/>
              <p:nvPr/>
            </p:nvCxnSpPr>
            <p:spPr>
              <a:xfrm>
                <a:off x="6926011" y="3486262"/>
                <a:ext cx="3511" cy="894874"/>
              </a:xfrm>
              <a:prstGeom prst="line">
                <a:avLst/>
              </a:prstGeom>
              <a:ln>
                <a:solidFill>
                  <a:srgbClr val="15284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2075D88-24B2-2CC8-A746-D5EBA95BC376}"/>
                  </a:ext>
                </a:extLst>
              </p:cNvPr>
              <p:cNvSpPr/>
              <p:nvPr/>
            </p:nvSpPr>
            <p:spPr>
              <a:xfrm rot="10800000">
                <a:off x="6857085" y="3463810"/>
                <a:ext cx="127001" cy="127001"/>
              </a:xfrm>
              <a:prstGeom prst="ellipse">
                <a:avLst/>
              </a:prstGeom>
              <a:solidFill>
                <a:srgbClr val="15284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3E222DD4-5B98-9DA7-7B6D-E9313FB9B84A}"/>
                  </a:ext>
                </a:extLst>
              </p:cNvPr>
              <p:cNvSpPr/>
              <p:nvPr/>
            </p:nvSpPr>
            <p:spPr>
              <a:xfrm rot="10800000">
                <a:off x="6517256" y="3841665"/>
                <a:ext cx="841843" cy="841843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587D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DBB42DE-9467-137D-DE6E-739DE3A27715}"/>
                  </a:ext>
                </a:extLst>
              </p:cNvPr>
              <p:cNvSpPr txBox="1"/>
              <p:nvPr/>
            </p:nvSpPr>
            <p:spPr>
              <a:xfrm>
                <a:off x="6320601" y="4063956"/>
                <a:ext cx="1244831" cy="357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Xbox One,</a:t>
                </a:r>
              </a:p>
              <a:p>
                <a:pPr lvl="0" algn="ctr"/>
                <a:r>
                  <a:rPr lang="en-US" sz="800" b="1" dirty="0" err="1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Playstation</a:t>
                </a:r>
                <a:r>
                  <a:rPr lang="en-US" sz="800" b="1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 4</a:t>
                </a:r>
                <a:endParaRPr lang="en-US" sz="800" dirty="0">
                  <a:solidFill>
                    <a:srgbClr val="15284B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81681F8-6781-8979-652F-64A2E811CA61}"/>
                  </a:ext>
                </a:extLst>
              </p:cNvPr>
              <p:cNvSpPr txBox="1"/>
              <p:nvPr/>
            </p:nvSpPr>
            <p:spPr>
              <a:xfrm>
                <a:off x="6473392" y="3118028"/>
                <a:ext cx="876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5284B"/>
                    </a:solidFill>
                    <a:latin typeface="Century gothic"/>
                    <a:cs typeface="Century gothic"/>
                  </a:rPr>
                  <a:t>2013</a:t>
                </a:r>
              </a:p>
            </p:txBody>
          </p:sp>
        </p:grp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9460350-2A28-CAF5-5E0C-9DE465288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9881" y="4364656"/>
              <a:ext cx="505523" cy="505523"/>
            </a:xfrm>
            <a:prstGeom prst="ellipse">
              <a:avLst/>
            </a:prstGeom>
            <a:ln w="28575" cmpd="sng">
              <a:solidFill>
                <a:srgbClr val="15284B"/>
              </a:solidFill>
            </a:ln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9B19DD5-1198-4FFA-7E6D-F8293983226A}"/>
                </a:ext>
              </a:extLst>
            </p:cNvPr>
            <p:cNvSpPr/>
            <p:nvPr/>
          </p:nvSpPr>
          <p:spPr>
            <a:xfrm>
              <a:off x="7271309" y="4372092"/>
              <a:ext cx="60119" cy="60119"/>
            </a:xfrm>
            <a:prstGeom prst="ellipse">
              <a:avLst/>
            </a:prstGeom>
            <a:noFill/>
            <a:ln>
              <a:solidFill>
                <a:srgbClr val="1587D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139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WHY ARE VIDEO GAMES IMPORTANT?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BEDA49-1063-EB5D-4A45-E04874565362}"/>
              </a:ext>
            </a:extLst>
          </p:cNvPr>
          <p:cNvSpPr txBox="1">
            <a:spLocks/>
          </p:cNvSpPr>
          <p:nvPr/>
        </p:nvSpPr>
        <p:spPr>
          <a:xfrm>
            <a:off x="830855" y="4660224"/>
            <a:ext cx="7454901" cy="700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algn="ctr"/>
            <a:r>
              <a:rPr lang="en-US">
                <a:solidFill>
                  <a:srgbClr val="FFFFFF"/>
                </a:solidFill>
                <a:latin typeface="Century gothic"/>
                <a:ea typeface="Arial"/>
                <a:cs typeface="Century gothic"/>
                <a:sym typeface="Arial"/>
              </a:rPr>
              <a:t>How have </a:t>
            </a:r>
            <a:r>
              <a:rPr lang="en-US">
                <a:solidFill>
                  <a:srgbClr val="FFFFFF"/>
                </a:solidFill>
                <a:latin typeface="Century gothic"/>
                <a:cs typeface="Century gothic"/>
              </a:rPr>
              <a:t>video</a:t>
            </a:r>
            <a:r>
              <a:rPr lang="en-US">
                <a:solidFill>
                  <a:srgbClr val="FFFFFF"/>
                </a:solidFill>
                <a:latin typeface="Century gothic"/>
                <a:ea typeface="Arial"/>
                <a:cs typeface="Century gothic"/>
                <a:sym typeface="Arial"/>
              </a:rPr>
              <a:t> games improved your life?</a:t>
            </a:r>
          </a:p>
          <a:p>
            <a:pPr marL="177800"/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2CEE7AD-9A04-A191-33C4-06AAE6899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1318" y="994192"/>
            <a:ext cx="4393958" cy="689066"/>
          </a:xfrm>
        </p:spPr>
        <p:txBody>
          <a:bodyPr/>
          <a:lstStyle/>
          <a:p>
            <a:pPr marL="360000" indent="-360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latin typeface="Century gothic"/>
                <a:cs typeface="Century gothic"/>
              </a:rPr>
              <a:t>Games are a great way to </a:t>
            </a:r>
            <a:br>
              <a:rPr lang="en-US" sz="1600" dirty="0">
                <a:latin typeface="Century gothic"/>
                <a:cs typeface="Century gothic"/>
              </a:rPr>
            </a:br>
            <a:r>
              <a:rPr lang="en-US" sz="1600" dirty="0">
                <a:latin typeface="Century gothic"/>
                <a:cs typeface="Century gothic"/>
              </a:rPr>
              <a:t>learn new things.</a:t>
            </a:r>
            <a:br>
              <a:rPr lang="en-US" sz="1600" dirty="0">
                <a:latin typeface="Century gothic"/>
                <a:cs typeface="Century gothic"/>
              </a:rPr>
            </a:br>
            <a:endParaRPr lang="en-US" sz="1600" dirty="0">
              <a:latin typeface="Century gothic"/>
              <a:cs typeface="Century gothic"/>
            </a:endParaRPr>
          </a:p>
          <a:p>
            <a:pPr marL="360000" lvl="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Blip>
                <a:blip r:embed="rId2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0605D-9C73-56B7-CA13-84FFDDACE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14" y="994192"/>
            <a:ext cx="3132000" cy="3132000"/>
          </a:xfrm>
          <a:prstGeom prst="ellipse">
            <a:avLst/>
          </a:prstGeom>
          <a:ln w="57150" cmpd="thinThick">
            <a:noFill/>
            <a:prstDash val="sysDash"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FB321CE-4E7F-0C11-1F6B-A4D46CF926EB}"/>
              </a:ext>
            </a:extLst>
          </p:cNvPr>
          <p:cNvSpPr txBox="1">
            <a:spLocks/>
          </p:cNvSpPr>
          <p:nvPr/>
        </p:nvSpPr>
        <p:spPr>
          <a:xfrm>
            <a:off x="4572000" y="1683258"/>
            <a:ext cx="4393958" cy="708145"/>
          </a:xfrm>
          <a:prstGeom prst="rect">
            <a:avLst/>
          </a:prstGeom>
          <a:noFill/>
          <a:ln>
            <a:noFill/>
          </a:ln>
        </p:spPr>
        <p:txBody>
          <a:bodyPr lIns="0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bg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Video games can help heal </a:t>
            </a:r>
            <a:br>
              <a:rPr lang="en-US" dirty="0">
                <a:latin typeface="Century gothic"/>
                <a:cs typeface="Century gothic"/>
              </a:rPr>
            </a:br>
            <a:r>
              <a:rPr lang="en-US" dirty="0">
                <a:latin typeface="Century gothic"/>
                <a:cs typeface="Century gothic"/>
              </a:rPr>
              <a:t>physical and mental injuries.</a:t>
            </a:r>
            <a:br>
              <a:rPr lang="en-US" sz="1800" dirty="0">
                <a:latin typeface="Century gothic"/>
                <a:cs typeface="Century gothic"/>
              </a:rPr>
            </a:br>
            <a:endParaRPr lang="en-US" sz="1800" dirty="0">
              <a:latin typeface="Century gothic"/>
              <a:cs typeface="Century gothic"/>
            </a:endParaRPr>
          </a:p>
          <a:p>
            <a:pPr marL="36000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2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A10A05-C10D-689B-8381-8E9B10281DFF}"/>
              </a:ext>
            </a:extLst>
          </p:cNvPr>
          <p:cNvSpPr txBox="1">
            <a:spLocks/>
          </p:cNvSpPr>
          <p:nvPr/>
        </p:nvSpPr>
        <p:spPr>
          <a:xfrm>
            <a:off x="4572000" y="2372324"/>
            <a:ext cx="4393958" cy="708145"/>
          </a:xfrm>
          <a:prstGeom prst="rect">
            <a:avLst/>
          </a:prstGeom>
          <a:noFill/>
          <a:ln>
            <a:noFill/>
          </a:ln>
        </p:spPr>
        <p:txBody>
          <a:bodyPr lIns="0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bg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Games are a form of recreation, </a:t>
            </a:r>
            <a:br>
              <a:rPr lang="en-US" dirty="0">
                <a:latin typeface="Century gothic"/>
                <a:cs typeface="Century gothic"/>
              </a:rPr>
            </a:br>
            <a:r>
              <a:rPr lang="en-US" dirty="0">
                <a:latin typeface="Century gothic"/>
                <a:cs typeface="Century gothic"/>
              </a:rPr>
              <a:t>which is good for stress relief.</a:t>
            </a:r>
          </a:p>
          <a:p>
            <a:pPr marL="36000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2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C935C3A-BC93-7608-5090-2E852D8A4E70}"/>
              </a:ext>
            </a:extLst>
          </p:cNvPr>
          <p:cNvSpPr txBox="1">
            <a:spLocks/>
          </p:cNvSpPr>
          <p:nvPr/>
        </p:nvSpPr>
        <p:spPr>
          <a:xfrm>
            <a:off x="4572000" y="3072044"/>
            <a:ext cx="4393958" cy="766241"/>
          </a:xfrm>
          <a:prstGeom prst="rect">
            <a:avLst/>
          </a:prstGeom>
          <a:noFill/>
          <a:ln>
            <a:noFill/>
          </a:ln>
        </p:spPr>
        <p:txBody>
          <a:bodyPr lIns="0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bg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Video game design is a </a:t>
            </a:r>
            <a:br>
              <a:rPr lang="en-US" dirty="0">
                <a:latin typeface="Century gothic"/>
                <a:cs typeface="Century gothic"/>
              </a:rPr>
            </a:br>
            <a:r>
              <a:rPr lang="en-US" dirty="0">
                <a:latin typeface="Century gothic"/>
                <a:cs typeface="Century gothic"/>
              </a:rPr>
              <a:t>thriving industry.</a:t>
            </a:r>
            <a:r>
              <a:rPr lang="en-US" sz="1800" dirty="0">
                <a:latin typeface="Century gothic"/>
                <a:cs typeface="Century gothic"/>
              </a:rPr>
              <a:t> </a:t>
            </a:r>
            <a:br>
              <a:rPr lang="en-US" sz="1800" dirty="0">
                <a:latin typeface="Century gothic"/>
                <a:cs typeface="Century gothic"/>
              </a:rPr>
            </a:br>
            <a:endParaRPr lang="en-US" sz="1800" dirty="0">
              <a:latin typeface="Century gothic"/>
              <a:cs typeface="Century gothic"/>
            </a:endParaRPr>
          </a:p>
          <a:p>
            <a:pPr marL="36000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2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69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CAREERS IN GAMING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FB2A117-5E24-F49E-802B-930383F23143}"/>
              </a:ext>
            </a:extLst>
          </p:cNvPr>
          <p:cNvSpPr txBox="1">
            <a:spLocks/>
          </p:cNvSpPr>
          <p:nvPr/>
        </p:nvSpPr>
        <p:spPr>
          <a:xfrm>
            <a:off x="472498" y="778585"/>
            <a:ext cx="4555996" cy="690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>
                <a:solidFill>
                  <a:srgbClr val="15284B"/>
                </a:solidFill>
                <a:latin typeface="Century gothic"/>
                <a:cs typeface="Century gothic"/>
              </a:rPr>
              <a:t>Computer game production is </a:t>
            </a:r>
            <a:br>
              <a:rPr lang="en-US" sz="1600">
                <a:solidFill>
                  <a:srgbClr val="15284B"/>
                </a:solidFill>
                <a:latin typeface="Century gothic"/>
                <a:cs typeface="Century gothic"/>
              </a:rPr>
            </a:br>
            <a:r>
              <a:rPr lang="en-US" sz="1600">
                <a:solidFill>
                  <a:srgbClr val="15284B"/>
                </a:solidFill>
                <a:latin typeface="Century gothic"/>
                <a:cs typeface="Century gothic"/>
              </a:rPr>
              <a:t>an industry with many careers: </a:t>
            </a:r>
            <a:br>
              <a:rPr lang="en-US" sz="1600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sz="1600">
              <a:latin typeface="Century gothic"/>
              <a:cs typeface="Century gothic"/>
            </a:endParaRPr>
          </a:p>
          <a:p>
            <a:pPr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AA98BB-9964-E2AE-D286-FD58F8DA0DD5}"/>
              </a:ext>
            </a:extLst>
          </p:cNvPr>
          <p:cNvSpPr/>
          <p:nvPr/>
        </p:nvSpPr>
        <p:spPr>
          <a:xfrm>
            <a:off x="444658" y="4020659"/>
            <a:ext cx="6086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70000"/>
            </a:pPr>
            <a:endParaRPr lang="en-US" sz="1600" dirty="0">
              <a:latin typeface="Century gothic"/>
              <a:cs typeface="Century gothic"/>
            </a:endParaRPr>
          </a:p>
          <a:p>
            <a:pPr>
              <a:buSzPct val="170000"/>
            </a:pPr>
            <a:r>
              <a:rPr lang="en-US" sz="1600" b="1" dirty="0">
                <a:solidFill>
                  <a:srgbClr val="15284B"/>
                </a:solidFill>
                <a:latin typeface="Century gothic"/>
                <a:cs typeface="Century gothic"/>
              </a:rPr>
              <a:t>What skills are needed in </a:t>
            </a:r>
          </a:p>
          <a:p>
            <a:pPr>
              <a:buSzPct val="170000"/>
            </a:pPr>
            <a:r>
              <a:rPr lang="en-US" sz="1600" b="1" dirty="0">
                <a:solidFill>
                  <a:srgbClr val="15284B"/>
                </a:solidFill>
                <a:latin typeface="Century gothic"/>
                <a:cs typeface="Century gothic"/>
              </a:rPr>
              <a:t>these careers?</a:t>
            </a:r>
            <a:endParaRPr lang="en-US" sz="1600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57121A-44C5-0FAB-5E22-3153FF0C19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7" y="968523"/>
            <a:ext cx="1811093" cy="181109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6CD75E-F966-BF55-9639-FB33CC8F1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410" y="971292"/>
            <a:ext cx="1811093" cy="180555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1DC0CF-EE74-F127-768A-3D70D5432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7" y="3034849"/>
            <a:ext cx="1811093" cy="181109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71D3C1-C9DD-2673-2FE4-3CD429A05C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410" y="3034849"/>
            <a:ext cx="1811093" cy="181109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1373952-2A9A-2054-D0E8-E37B3E797019}"/>
              </a:ext>
            </a:extLst>
          </p:cNvPr>
          <p:cNvSpPr txBox="1">
            <a:spLocks/>
          </p:cNvSpPr>
          <p:nvPr/>
        </p:nvSpPr>
        <p:spPr>
          <a:xfrm>
            <a:off x="472498" y="1486730"/>
            <a:ext cx="4555996" cy="394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70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>
                <a:solidFill>
                  <a:srgbClr val="15284B"/>
                </a:solidFill>
                <a:latin typeface="Century gothic"/>
                <a:cs typeface="Century gothic"/>
              </a:rPr>
              <a:t>Software engineer</a:t>
            </a:r>
            <a:endParaRPr lang="en-US" sz="1600" dirty="0">
              <a:latin typeface="Century gothic"/>
              <a:cs typeface="Century gothic"/>
            </a:endParaRPr>
          </a:p>
          <a:p>
            <a:pPr marL="0"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51A3528-A09D-DE3F-BC50-2EC375607207}"/>
              </a:ext>
            </a:extLst>
          </p:cNvPr>
          <p:cNvSpPr txBox="1">
            <a:spLocks/>
          </p:cNvSpPr>
          <p:nvPr/>
        </p:nvSpPr>
        <p:spPr>
          <a:xfrm>
            <a:off x="472498" y="1846569"/>
            <a:ext cx="4555996" cy="392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70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/>
                <a:cs typeface="Century gothic"/>
              </a:rPr>
              <a:t>Graphic designer</a:t>
            </a:r>
            <a:endParaRPr lang="en-US" sz="1600" dirty="0">
              <a:latin typeface="Century gothic"/>
              <a:cs typeface="Century gothic"/>
            </a:endParaRPr>
          </a:p>
          <a:p>
            <a:pPr marL="0"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4F9BE4B-1F11-C0CC-D801-BBF1173A26FB}"/>
              </a:ext>
            </a:extLst>
          </p:cNvPr>
          <p:cNvSpPr txBox="1">
            <a:spLocks/>
          </p:cNvSpPr>
          <p:nvPr/>
        </p:nvSpPr>
        <p:spPr>
          <a:xfrm>
            <a:off x="465623" y="2222794"/>
            <a:ext cx="4555996" cy="6762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70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/>
                <a:cs typeface="Century gothic"/>
              </a:rPr>
              <a:t>Marketing and public relations professionals</a:t>
            </a:r>
          </a:p>
          <a:p>
            <a:pPr marL="0"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0807B7D-B16F-E3B3-7ACF-076775EAF71A}"/>
              </a:ext>
            </a:extLst>
          </p:cNvPr>
          <p:cNvSpPr txBox="1">
            <a:spLocks/>
          </p:cNvSpPr>
          <p:nvPr/>
        </p:nvSpPr>
        <p:spPr>
          <a:xfrm>
            <a:off x="465623" y="2810947"/>
            <a:ext cx="4555996" cy="4437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70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44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60000"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/>
                <a:cs typeface="Century gothic"/>
              </a:rPr>
              <a:t>Sound designer/editor</a:t>
            </a:r>
          </a:p>
          <a:p>
            <a:pPr marL="468000" indent="-468000">
              <a:spcBef>
                <a:spcPts val="0"/>
              </a:spcBef>
              <a:buSzPct val="170000"/>
              <a:buFontTx/>
              <a:buBlip>
                <a:blip r:embed="rId6"/>
              </a:buBlip>
            </a:pPr>
            <a:endParaRPr lang="en-US" sz="1600" dirty="0">
              <a:latin typeface="Century gothic"/>
              <a:cs typeface="Century gothic"/>
            </a:endParaRPr>
          </a:p>
          <a:p>
            <a:pPr marL="0">
              <a:spcBef>
                <a:spcPts val="0"/>
              </a:spcBef>
              <a:buSzPct val="170000"/>
            </a:pP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13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ELEMENTS OF VIDEO GAMES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FD4AF0-F58E-1E4E-84F9-5640E890BC23}"/>
              </a:ext>
            </a:extLst>
          </p:cNvPr>
          <p:cNvGrpSpPr/>
          <p:nvPr/>
        </p:nvGrpSpPr>
        <p:grpSpPr>
          <a:xfrm>
            <a:off x="559028" y="2969649"/>
            <a:ext cx="2580885" cy="2075688"/>
            <a:chOff x="572475" y="3547872"/>
            <a:chExt cx="2580885" cy="20756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0D4F36-2BBD-85A6-BAAA-54A1D3B9F377}"/>
                </a:ext>
              </a:extLst>
            </p:cNvPr>
            <p:cNvSpPr/>
            <p:nvPr/>
          </p:nvSpPr>
          <p:spPr>
            <a:xfrm>
              <a:off x="572475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F9F522-053D-4A1D-C46D-C411C44155C7}"/>
                </a:ext>
              </a:extLst>
            </p:cNvPr>
            <p:cNvGrpSpPr/>
            <p:nvPr/>
          </p:nvGrpSpPr>
          <p:grpSpPr>
            <a:xfrm>
              <a:off x="572475" y="3652240"/>
              <a:ext cx="2580885" cy="1554272"/>
              <a:chOff x="572475" y="3652240"/>
              <a:chExt cx="2580885" cy="155427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EE74BD-DE6C-F948-9C07-E7F0E0DAF55E}"/>
                  </a:ext>
                </a:extLst>
              </p:cNvPr>
              <p:cNvSpPr/>
              <p:nvPr/>
            </p:nvSpPr>
            <p:spPr>
              <a:xfrm>
                <a:off x="572475" y="3652240"/>
                <a:ext cx="2580885" cy="155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buClr>
                    <a:srgbClr val="000000"/>
                  </a:buClr>
                  <a:buSzPct val="25000"/>
                </a:pPr>
                <a:r>
                  <a:rPr lang="en-US" sz="1300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Objective</a:t>
                </a: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  <a:buSzPct val="25000"/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</a:pPr>
                <a:endParaRPr lang="en-US" sz="10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lvl="0" algn="ctr">
                  <a:buClr>
                    <a:srgbClr val="000000"/>
                  </a:buClr>
                </a:pPr>
                <a:r>
                  <a:rPr lang="en-US" sz="1100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What is the goal of the game? How do you “win”? 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AEBFC22-D39C-1A18-DF58-FDB304813EF9}"/>
                  </a:ext>
                </a:extLst>
              </p:cNvPr>
              <p:cNvSpPr/>
              <p:nvPr/>
            </p:nvSpPr>
            <p:spPr>
              <a:xfrm>
                <a:off x="1483046" y="3986338"/>
                <a:ext cx="765345" cy="765345"/>
              </a:xfrm>
              <a:prstGeom prst="ellipse">
                <a:avLst/>
              </a:prstGeom>
              <a:solidFill>
                <a:srgbClr val="A8002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54632F7-1603-670A-98F8-49217569B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9798" y="4130102"/>
                <a:ext cx="349314" cy="498536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92D6C3-675F-E9AF-F728-0BE3DD525919}"/>
              </a:ext>
            </a:extLst>
          </p:cNvPr>
          <p:cNvGrpSpPr/>
          <p:nvPr/>
        </p:nvGrpSpPr>
        <p:grpSpPr>
          <a:xfrm>
            <a:off x="3274246" y="2969649"/>
            <a:ext cx="2580885" cy="2075688"/>
            <a:chOff x="3287693" y="3547872"/>
            <a:chExt cx="2580885" cy="2075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BF31FD-04F2-398C-1F92-49DD20A27249}"/>
                </a:ext>
              </a:extLst>
            </p:cNvPr>
            <p:cNvSpPr/>
            <p:nvPr/>
          </p:nvSpPr>
          <p:spPr>
            <a:xfrm>
              <a:off x="3287693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E2E344-8D5D-9C1A-E111-FB50B58D21C2}"/>
                </a:ext>
              </a:extLst>
            </p:cNvPr>
            <p:cNvSpPr/>
            <p:nvPr/>
          </p:nvSpPr>
          <p:spPr>
            <a:xfrm>
              <a:off x="3287693" y="3652240"/>
              <a:ext cx="2580885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User Interface (UI)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Menus, buttons, text, selection screens that let the players interact with the game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2CAB38-9A3A-3DEF-12DC-E06B770F0105}"/>
                </a:ext>
              </a:extLst>
            </p:cNvPr>
            <p:cNvSpPr/>
            <p:nvPr/>
          </p:nvSpPr>
          <p:spPr>
            <a:xfrm>
              <a:off x="4180526" y="3986338"/>
              <a:ext cx="765345" cy="765345"/>
            </a:xfrm>
            <a:prstGeom prst="ellipse">
              <a:avLst/>
            </a:prstGeom>
            <a:solidFill>
              <a:srgbClr val="1587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09E56-E9AD-8BCE-36C2-E56DD370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961" y="4096582"/>
              <a:ext cx="316800" cy="5412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970AF-E92F-5DDF-EE12-38D93A39CD9D}"/>
              </a:ext>
            </a:extLst>
          </p:cNvPr>
          <p:cNvGrpSpPr/>
          <p:nvPr/>
        </p:nvGrpSpPr>
        <p:grpSpPr>
          <a:xfrm>
            <a:off x="5982740" y="2969649"/>
            <a:ext cx="2580885" cy="2075688"/>
            <a:chOff x="5996187" y="3547872"/>
            <a:chExt cx="2580885" cy="20756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6668F2-52E2-ED48-1B38-08EE68CC97D0}"/>
                </a:ext>
              </a:extLst>
            </p:cNvPr>
            <p:cNvSpPr/>
            <p:nvPr/>
          </p:nvSpPr>
          <p:spPr>
            <a:xfrm>
              <a:off x="5996187" y="3547872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78A692-11BE-5A3A-4F5D-9382722FF161}"/>
                </a:ext>
              </a:extLst>
            </p:cNvPr>
            <p:cNvSpPr/>
            <p:nvPr/>
          </p:nvSpPr>
          <p:spPr>
            <a:xfrm>
              <a:off x="5996187" y="3652240"/>
              <a:ext cx="2580885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Audio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Music, voices and 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 effects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CC3A9C-D22C-0ED3-080B-A32F4C790989}"/>
                </a:ext>
              </a:extLst>
            </p:cNvPr>
            <p:cNvSpPr/>
            <p:nvPr/>
          </p:nvSpPr>
          <p:spPr>
            <a:xfrm>
              <a:off x="6914582" y="3986338"/>
              <a:ext cx="765345" cy="765345"/>
            </a:xfrm>
            <a:prstGeom prst="ellipse">
              <a:avLst/>
            </a:prstGeom>
            <a:solidFill>
              <a:srgbClr val="EEB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26D3CB-244C-034B-1E72-C2F37DFF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793" y="4170533"/>
              <a:ext cx="327279" cy="4021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FF7892-3F10-C9C0-3F8A-99983FAA2FAE}"/>
              </a:ext>
            </a:extLst>
          </p:cNvPr>
          <p:cNvGrpSpPr/>
          <p:nvPr/>
        </p:nvGrpSpPr>
        <p:grpSpPr>
          <a:xfrm>
            <a:off x="559028" y="738513"/>
            <a:ext cx="2580885" cy="2075688"/>
            <a:chOff x="572475" y="1316736"/>
            <a:chExt cx="2580885" cy="20756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4DD64E-0C25-16FA-2892-E380D1C24311}"/>
                </a:ext>
              </a:extLst>
            </p:cNvPr>
            <p:cNvSpPr/>
            <p:nvPr/>
          </p:nvSpPr>
          <p:spPr>
            <a:xfrm>
              <a:off x="572475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610D05-19BE-0A4C-B895-685CCE0CB843}"/>
                </a:ext>
              </a:extLst>
            </p:cNvPr>
            <p:cNvSpPr/>
            <p:nvPr/>
          </p:nvSpPr>
          <p:spPr>
            <a:xfrm>
              <a:off x="572475" y="1411960"/>
              <a:ext cx="2580885" cy="189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Genre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Action, adventure, puzzle, strategy, sports, role-playing, racing, shooter, family entertainment, fighting, casual, etc.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91D0FE-E2EE-DFA6-4C73-4ACDD5D571AC}"/>
                </a:ext>
              </a:extLst>
            </p:cNvPr>
            <p:cNvSpPr/>
            <p:nvPr/>
          </p:nvSpPr>
          <p:spPr>
            <a:xfrm>
              <a:off x="1483046" y="1746058"/>
              <a:ext cx="765345" cy="765345"/>
            </a:xfrm>
            <a:prstGeom prst="ellipse">
              <a:avLst/>
            </a:prstGeom>
            <a:solidFill>
              <a:srgbClr val="EEB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C2288EF-D6BC-4B0F-4106-DBD7D921C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7598" y="1817879"/>
              <a:ext cx="660705" cy="6615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EB652B3-8F92-F0D7-C434-009BA1DEB0FB}"/>
              </a:ext>
            </a:extLst>
          </p:cNvPr>
          <p:cNvGrpSpPr/>
          <p:nvPr/>
        </p:nvGrpSpPr>
        <p:grpSpPr>
          <a:xfrm>
            <a:off x="5982740" y="738513"/>
            <a:ext cx="2580885" cy="2075688"/>
            <a:chOff x="5996187" y="1316736"/>
            <a:chExt cx="2580885" cy="20756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5CD0CC-30A3-E97E-46FC-0DFA24D12BB7}"/>
                </a:ext>
              </a:extLst>
            </p:cNvPr>
            <p:cNvSpPr/>
            <p:nvPr/>
          </p:nvSpPr>
          <p:spPr>
            <a:xfrm>
              <a:off x="5996187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FE60B8-AD92-A021-07BB-30461D909A1A}"/>
                </a:ext>
              </a:extLst>
            </p:cNvPr>
            <p:cNvSpPr/>
            <p:nvPr/>
          </p:nvSpPr>
          <p:spPr>
            <a:xfrm>
              <a:off x="5996187" y="1411960"/>
              <a:ext cx="2580885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Storytelling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100" b="1" dirty="0"/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Who are the heroes (protagonists) and the villains (antagonists)? Is the story simple (like Tetris) or complicated (like Halo)? 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2D34C27-AB1B-D81A-9026-E2413E5452B3}"/>
                </a:ext>
              </a:extLst>
            </p:cNvPr>
            <p:cNvSpPr/>
            <p:nvPr/>
          </p:nvSpPr>
          <p:spPr>
            <a:xfrm>
              <a:off x="6914582" y="1735585"/>
              <a:ext cx="765345" cy="765345"/>
            </a:xfrm>
            <a:prstGeom prst="ellipse">
              <a:avLst/>
            </a:prstGeom>
            <a:solidFill>
              <a:srgbClr val="1587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15E6A20-815E-54FB-6DA3-07B4ED88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912" y="1825373"/>
              <a:ext cx="588523" cy="5885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3DEDDC-399A-5DF8-3BF0-53ADFF69663F}"/>
              </a:ext>
            </a:extLst>
          </p:cNvPr>
          <p:cNvGrpSpPr/>
          <p:nvPr/>
        </p:nvGrpSpPr>
        <p:grpSpPr>
          <a:xfrm>
            <a:off x="3274246" y="738513"/>
            <a:ext cx="2580885" cy="2075688"/>
            <a:chOff x="3287693" y="1316736"/>
            <a:chExt cx="2580885" cy="20756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CACAD2A-935D-2418-F2B1-FAF617B5B854}"/>
                </a:ext>
              </a:extLst>
            </p:cNvPr>
            <p:cNvSpPr/>
            <p:nvPr/>
          </p:nvSpPr>
          <p:spPr>
            <a:xfrm>
              <a:off x="3287693" y="1316736"/>
              <a:ext cx="2580885" cy="2075688"/>
            </a:xfrm>
            <a:prstGeom prst="rect">
              <a:avLst/>
            </a:prstGeom>
            <a:solidFill>
              <a:srgbClr val="152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8AB7C4-957D-C24A-B724-0B8AFF3E38DA}"/>
                </a:ext>
              </a:extLst>
            </p:cNvPr>
            <p:cNvSpPr/>
            <p:nvPr/>
          </p:nvSpPr>
          <p:spPr>
            <a:xfrm>
              <a:off x="3287693" y="1411960"/>
              <a:ext cx="2580885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3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Characters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</a:pPr>
              <a:endParaRPr lang="en-US" sz="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Human, animal, object, </a:t>
              </a:r>
            </a:p>
            <a:p>
              <a:pPr lvl="0" algn="ctr">
                <a:buClr>
                  <a:srgbClr val="000000"/>
                </a:buClr>
                <a:buSzPct val="25000"/>
              </a:pPr>
              <a:r>
                <a:rPr lang="en-US" sz="11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fictional creature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CBB117-312F-23FF-2B62-DF6327AC5EF1}"/>
                </a:ext>
              </a:extLst>
            </p:cNvPr>
            <p:cNvSpPr/>
            <p:nvPr/>
          </p:nvSpPr>
          <p:spPr>
            <a:xfrm>
              <a:off x="4180526" y="1746058"/>
              <a:ext cx="765345" cy="765345"/>
            </a:xfrm>
            <a:prstGeom prst="ellipse">
              <a:avLst/>
            </a:prstGeom>
            <a:solidFill>
              <a:srgbClr val="A800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B9B809-150F-1C0A-7B81-2CEED7A43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422" y="1763787"/>
              <a:ext cx="751878" cy="708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0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ACTIVITY: DECONSTRUCT A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5BE03-A73D-70CF-F9FA-F574B535CE4C}"/>
              </a:ext>
            </a:extLst>
          </p:cNvPr>
          <p:cNvSpPr txBox="1"/>
          <p:nvPr/>
        </p:nvSpPr>
        <p:spPr>
          <a:xfrm>
            <a:off x="490009" y="4646066"/>
            <a:ext cx="7154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Materials needed</a:t>
            </a:r>
            <a:r>
              <a:rPr lang="en-US" sz="12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: “Deconstruct a Game” worksheet and a pencil or pen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8EFCE-C554-5BEB-AFCA-FB2E6B2CD635}"/>
              </a:ext>
            </a:extLst>
          </p:cNvPr>
          <p:cNvSpPr txBox="1"/>
          <p:nvPr/>
        </p:nvSpPr>
        <p:spPr>
          <a:xfrm>
            <a:off x="471722" y="743590"/>
            <a:ext cx="4681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Choose one of your favorite 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video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</a:b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games and record the following on </a:t>
            </a:r>
            <a:b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</a:b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your answer sheet: </a:t>
            </a:r>
            <a:br>
              <a:rPr lang="en-US" sz="1600" dirty="0">
                <a:solidFill>
                  <a:schemeClr val="dk1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entury Gothic" charset="0"/>
              <a:ea typeface="Century Gothic" charset="0"/>
              <a:cs typeface="Century Gothic" charset="0"/>
              <a:sym typeface="Calibri"/>
            </a:endParaRP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A0EE9D-D2E3-60DA-D2CB-51F95FFAD199}"/>
              </a:ext>
            </a:extLst>
          </p:cNvPr>
          <p:cNvSpPr/>
          <p:nvPr/>
        </p:nvSpPr>
        <p:spPr>
          <a:xfrm>
            <a:off x="471722" y="1737956"/>
            <a:ext cx="4572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Name of the game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Genre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Plot/Story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Objective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Characters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Elements of user interface</a:t>
            </a:r>
          </a:p>
          <a:p>
            <a:pPr marL="36000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  <a:t>Elements of audio</a:t>
            </a:r>
            <a:br>
              <a:rPr lang="en-US" sz="16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360000" indent="-360000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2"/>
              </a:buBlip>
            </a:pPr>
            <a:endParaRPr lang="en-US"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AA881E-F169-9D25-5CB4-D3EFCBFB3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278" y="1084020"/>
            <a:ext cx="2975460" cy="2975460"/>
          </a:xfrm>
          <a:prstGeom prst="ellipse">
            <a:avLst/>
          </a:prstGeom>
          <a:ln w="57150" cmpd="thinThick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92810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4F57E-5F0D-F7AF-1627-9525929B8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3" y="274754"/>
            <a:ext cx="3129329" cy="243620"/>
          </a:xfrm>
        </p:spPr>
        <p:txBody>
          <a:bodyPr/>
          <a:lstStyle/>
          <a:p>
            <a:r>
              <a:rPr lang="en-US" dirty="0"/>
              <a:t>IT’S ALL LOGIC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3692E4F-5B74-0954-115A-7FFB26DA22FB}"/>
              </a:ext>
            </a:extLst>
          </p:cNvPr>
          <p:cNvSpPr txBox="1">
            <a:spLocks/>
          </p:cNvSpPr>
          <p:nvPr/>
        </p:nvSpPr>
        <p:spPr>
          <a:xfrm>
            <a:off x="4222452" y="1194822"/>
            <a:ext cx="4047489" cy="7003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Century gothic"/>
                <a:ea typeface="Arial"/>
                <a:cs typeface="Century gothic"/>
                <a:sym typeface="Arial"/>
              </a:rPr>
              <a:t>Video games are built on logical expressions. These are some of the most common:</a:t>
            </a:r>
          </a:p>
          <a:p>
            <a:pPr marL="177800">
              <a:lnSpc>
                <a:spcPct val="100000"/>
              </a:lnSpc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2394E-C300-E8EA-BF5C-F7FD4689F2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52" y="1267974"/>
            <a:ext cx="3056331" cy="3056331"/>
          </a:xfrm>
          <a:prstGeom prst="ellipse">
            <a:avLst/>
          </a:prstGeom>
          <a:ln w="57150" cmpd="thinThick">
            <a:noFill/>
            <a:prstDash val="sysDash"/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D064AD-00B1-C0E1-8A37-C252740E807A}"/>
              </a:ext>
            </a:extLst>
          </p:cNvPr>
          <p:cNvSpPr txBox="1">
            <a:spLocks/>
          </p:cNvSpPr>
          <p:nvPr/>
        </p:nvSpPr>
        <p:spPr>
          <a:xfrm>
            <a:off x="4406580" y="3547546"/>
            <a:ext cx="4393958" cy="838774"/>
          </a:xfrm>
          <a:prstGeom prst="rect">
            <a:avLst/>
          </a:prstGeom>
          <a:noFill/>
          <a:ln>
            <a:noFill/>
          </a:ln>
        </p:spPr>
        <p:txBody>
          <a:bodyPr lIns="0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bg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EBD4A"/>
              </a:buClr>
              <a:buSzPct val="130000"/>
            </a:pPr>
            <a:r>
              <a:rPr lang="en-US" dirty="0">
                <a:latin typeface="Century gothic"/>
                <a:cs typeface="Century gothic"/>
              </a:rPr>
              <a:t>Instructions: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 charset="0"/>
              <a:buChar char="•"/>
            </a:pPr>
            <a:r>
              <a:rPr lang="en-US" dirty="0">
                <a:latin typeface="Century gothic"/>
                <a:cs typeface="Century gothic"/>
              </a:rPr>
              <a:t>Algorithms</a:t>
            </a:r>
            <a:br>
              <a:rPr lang="en-US" dirty="0">
                <a:latin typeface="Century gothic"/>
                <a:cs typeface="Century gothic"/>
              </a:rPr>
            </a:br>
            <a:br>
              <a:rPr lang="en-US" sz="1800" dirty="0">
                <a:latin typeface="Century gothic"/>
                <a:cs typeface="Century gothic"/>
              </a:rPr>
            </a:br>
            <a:endParaRPr lang="en-US" sz="1800" dirty="0">
              <a:latin typeface="Century gothic"/>
              <a:cs typeface="Century gothic"/>
            </a:endParaRPr>
          </a:p>
          <a:p>
            <a:pPr marL="36000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3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1AE933-FA93-BA78-BD75-8C65292CCCA2}"/>
              </a:ext>
            </a:extLst>
          </p:cNvPr>
          <p:cNvSpPr txBox="1">
            <a:spLocks/>
          </p:cNvSpPr>
          <p:nvPr/>
        </p:nvSpPr>
        <p:spPr>
          <a:xfrm>
            <a:off x="4406580" y="2264813"/>
            <a:ext cx="4393958" cy="1207106"/>
          </a:xfrm>
          <a:prstGeom prst="rect">
            <a:avLst/>
          </a:prstGeom>
          <a:noFill/>
          <a:ln>
            <a:noFill/>
          </a:ln>
        </p:spPr>
        <p:txBody>
          <a:bodyPr lIns="0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bg1"/>
                </a:solidFill>
                <a:latin typeface="Century Gothic" charset="0"/>
                <a:ea typeface="Calibri"/>
                <a:cs typeface="Calibri"/>
                <a:sym typeface="Calibri"/>
              </a:defRPr>
            </a:lvl1pPr>
            <a:lvl2pPr marL="6096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2pPr>
            <a:lvl3pPr marL="10414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defRPr sz="1600" b="0" i="0" u="none" strike="noStrike" cap="none" baseline="0">
                <a:solidFill>
                  <a:schemeClr val="dk1"/>
                </a:solidFill>
                <a:latin typeface="Century Gothic" charset="0"/>
                <a:ea typeface="Calibri"/>
                <a:cs typeface="Calibri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</a:pPr>
            <a:r>
              <a:rPr lang="en-US" dirty="0">
                <a:latin typeface="Century gothic"/>
                <a:cs typeface="Century gothic"/>
              </a:rPr>
              <a:t>Control-flow statements: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 charset="0"/>
              <a:buChar char="•"/>
            </a:pPr>
            <a:r>
              <a:rPr lang="en-US" dirty="0">
                <a:latin typeface="Century gothic"/>
                <a:cs typeface="Century gothic"/>
              </a:rPr>
              <a:t>If-then expressions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EBD4A"/>
              </a:buClr>
              <a:buSzPct val="130000"/>
              <a:buFont typeface="Arial" charset="0"/>
              <a:buChar char="•"/>
            </a:pPr>
            <a:r>
              <a:rPr lang="en-US" dirty="0">
                <a:latin typeface="Century gothic"/>
                <a:cs typeface="Century gothic"/>
              </a:rPr>
              <a:t>Loops</a:t>
            </a:r>
            <a:br>
              <a:rPr lang="en-US" sz="1800" dirty="0">
                <a:latin typeface="Century gothic"/>
                <a:cs typeface="Century gothic"/>
              </a:rPr>
            </a:br>
            <a:endParaRPr lang="en-US" sz="1800" dirty="0">
              <a:latin typeface="Century gothic"/>
              <a:cs typeface="Century gothic"/>
            </a:endParaRPr>
          </a:p>
          <a:p>
            <a:pPr marL="360000" indent="-3600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30000"/>
              <a:buFontTx/>
              <a:buBlip>
                <a:blip r:embed="rId3"/>
              </a:buBlip>
            </a:pP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18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E969-6177-A4AC-CCC6-DCDEE98C7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824" y="291844"/>
            <a:ext cx="3129329" cy="243620"/>
          </a:xfrm>
        </p:spPr>
        <p:txBody>
          <a:bodyPr/>
          <a:lstStyle/>
          <a:p>
            <a:r>
              <a:rPr lang="en-US" dirty="0"/>
              <a:t>IF-THEN STATEMENTS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114AB24-A206-2298-4BFD-3B267812CF49}"/>
              </a:ext>
            </a:extLst>
          </p:cNvPr>
          <p:cNvSpPr txBox="1">
            <a:spLocks/>
          </p:cNvSpPr>
          <p:nvPr/>
        </p:nvSpPr>
        <p:spPr>
          <a:xfrm>
            <a:off x="4211888" y="872839"/>
            <a:ext cx="4407408" cy="392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08326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  <a:t>Logical cause-and-effect scenarios:</a:t>
            </a:r>
            <a:br>
              <a:rPr lang="en-US">
                <a:solidFill>
                  <a:srgbClr val="15284B"/>
                </a:solidFill>
                <a:latin typeface="Century gothic"/>
                <a:cs typeface="Century gothic"/>
              </a:rPr>
            </a:br>
            <a:endParaRPr lang="en-US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7E4E8-1132-F003-8F32-484E39A5224E}"/>
              </a:ext>
            </a:extLst>
          </p:cNvPr>
          <p:cNvSpPr/>
          <p:nvPr/>
        </p:nvSpPr>
        <p:spPr>
          <a:xfrm>
            <a:off x="518617" y="4266881"/>
            <a:ext cx="8100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170000"/>
            </a:pPr>
            <a:endParaRPr lang="en-US" sz="1600" dirty="0">
              <a:latin typeface="Century gothic"/>
              <a:cs typeface="Century gothic"/>
            </a:endParaRPr>
          </a:p>
          <a:p>
            <a:pPr algn="ctr">
              <a:buSzPct val="170000"/>
            </a:pPr>
            <a:r>
              <a:rPr lang="en-US" sz="1600" b="1" dirty="0">
                <a:solidFill>
                  <a:srgbClr val="15284B"/>
                </a:solidFill>
                <a:latin typeface="Century gothic"/>
                <a:cs typeface="Century gothic"/>
              </a:rPr>
              <a:t>Can you come up with 3 examples of if-then statements in video games?</a:t>
            </a:r>
            <a:endParaRPr lang="en-US" sz="1600" dirty="0">
              <a:solidFill>
                <a:srgbClr val="15284B"/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19FF8-D5F8-54F6-9A40-735D66D1721E}"/>
              </a:ext>
            </a:extLst>
          </p:cNvPr>
          <p:cNvSpPr/>
          <p:nvPr/>
        </p:nvSpPr>
        <p:spPr>
          <a:xfrm>
            <a:off x="4129592" y="14107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lvl="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/>
                <a:cs typeface="Century gothic"/>
              </a:rPr>
              <a:t>If you put your foot on a gas pedal, then the car will accelerate.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7F1594-210A-BC37-252A-9535CBCEA382}"/>
              </a:ext>
            </a:extLst>
          </p:cNvPr>
          <p:cNvSpPr/>
          <p:nvPr/>
        </p:nvSpPr>
        <p:spPr>
          <a:xfrm>
            <a:off x="4129592" y="206079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lvl="0" indent="-360000">
              <a:spcAft>
                <a:spcPts val="1200"/>
              </a:spcAft>
              <a:buClr>
                <a:srgbClr val="EEBD4A"/>
              </a:buClr>
              <a:buSzPct val="130000"/>
              <a:buFont typeface="Arial"/>
              <a:buChar char="•"/>
            </a:pPr>
            <a:r>
              <a:rPr lang="en-US" sz="1600" dirty="0">
                <a:solidFill>
                  <a:srgbClr val="15284B"/>
                </a:solidFill>
                <a:latin typeface="Century gothic"/>
                <a:cs typeface="Century gothic"/>
              </a:rPr>
              <a:t>If you press the “play” button on the home screen, then the game will begin.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14" name="iStock-135931159-480.mp4">
            <a:hlinkClick r:id="" action="ppaction://media"/>
            <a:extLst>
              <a:ext uri="{FF2B5EF4-FFF2-40B4-BE49-F238E27FC236}">
                <a16:creationId xmlns:a16="http://schemas.microsoft.com/office/drawing/2014/main" id="{2195C88B-5B69-5713-8E1E-E6427F084B48}"/>
              </a:ext>
            </a:extLst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80" t="10800" r="24760" b="948"/>
          <a:stretch/>
        </p:blipFill>
        <p:spPr>
          <a:xfrm>
            <a:off x="517712" y="871907"/>
            <a:ext cx="3227832" cy="3227832"/>
          </a:xfrm>
          <a:prstGeom prst="ellipse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814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81AE0F4E7B1E48A81B1832FCCDA353" ma:contentTypeVersion="21" ma:contentTypeDescription="Create a new document." ma:contentTypeScope="" ma:versionID="0cfcfb65525b56bdbfe845c513589d1e">
  <xsd:schema xmlns:xsd="http://www.w3.org/2001/XMLSchema" xmlns:xs="http://www.w3.org/2001/XMLSchema" xmlns:p="http://schemas.microsoft.com/office/2006/metadata/properties" xmlns:ns2="e576567d-9a04-4863-ba55-0bbb0c3ab97d" xmlns:ns3="d38e1ecd-2754-4b12-a8cb-c21e2845a02e" targetNamespace="http://schemas.microsoft.com/office/2006/metadata/properties" ma:root="true" ma:fieldsID="ce90bf8af09b2a7b73054a2b40eb9da0" ns2:_="" ns3:_="">
    <xsd:import namespace="e576567d-9a04-4863-ba55-0bbb0c3ab97d"/>
    <xsd:import namespace="d38e1ecd-2754-4b12-a8cb-c21e2845a02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Tags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6567d-9a04-4863-ba55-0bbb0c3ab9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4db1042f-d024-44d4-87bb-141c4e2cba8d}" ma:internalName="TaxCatchAll" ma:showField="CatchAllData" ma:web="e576567d-9a04-4863-ba55-0bbb0c3ab9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e1ecd-2754-4b12-a8cb-c21e2845a0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ags" ma:index="23" nillable="true" ma:displayName="Category" ma:format="Dropdown" ma:internalName="Tags">
      <xsd:simpleType>
        <xsd:restriction base="dms:Choice">
          <xsd:enumeration value="Forms &amp; Templates"/>
          <xsd:enumeration value="Documents"/>
          <xsd:enumeration value="Policies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3045de-b27e-4507-9b4e-0500d2df41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d38e1ecd-2754-4b12-a8cb-c21e2845a02e" xsi:nil="true"/>
    <lcf76f155ced4ddcb4097134ff3c332f xmlns="d38e1ecd-2754-4b12-a8cb-c21e2845a02e">
      <Terms xmlns="http://schemas.microsoft.com/office/infopath/2007/PartnerControls"/>
    </lcf76f155ced4ddcb4097134ff3c332f>
    <TaxCatchAll xmlns="e576567d-9a04-4863-ba55-0bbb0c3ab97d" xsi:nil="true"/>
  </documentManagement>
</p:properties>
</file>

<file path=customXml/itemProps1.xml><?xml version="1.0" encoding="utf-8"?>
<ds:datastoreItem xmlns:ds="http://schemas.openxmlformats.org/officeDocument/2006/customXml" ds:itemID="{D525623C-29DE-4ACF-8125-6D2C150E06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D7D9F1-5B82-4B8D-9F44-70EE4B7B4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6567d-9a04-4863-ba55-0bbb0c3ab97d"/>
    <ds:schemaRef ds:uri="d38e1ecd-2754-4b12-a8cb-c21e2845a0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133F75-D4CA-408C-8247-1B2CA6A05EF0}">
  <ds:schemaRefs>
    <ds:schemaRef ds:uri="http://purl.org/dc/dcmitype/"/>
    <ds:schemaRef ds:uri="e576567d-9a04-4863-ba55-0bbb0c3ab97d"/>
    <ds:schemaRef ds:uri="http://schemas.microsoft.com/office/2006/documentManagement/types"/>
    <ds:schemaRef ds:uri="http://schemas.openxmlformats.org/package/2006/metadata/core-properties"/>
    <ds:schemaRef ds:uri="d38e1ecd-2754-4b12-a8cb-c21e2845a02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5165</TotalTime>
  <Words>1099</Words>
  <Application>Microsoft Office PowerPoint</Application>
  <PresentationFormat>On-screen Show (16:9)</PresentationFormat>
  <Paragraphs>233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Fuller</dc:creator>
  <cp:lastModifiedBy>Eric Moore</cp:lastModifiedBy>
  <cp:revision>32</cp:revision>
  <dcterms:created xsi:type="dcterms:W3CDTF">2022-09-28T15:22:56Z</dcterms:created>
  <dcterms:modified xsi:type="dcterms:W3CDTF">2024-02-09T18:09:17Z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0x0101004281AE0F4E7B1E48A81B1832FCCDA353</vt:lpwstr>
  </property>
  <property fmtid="{D5CDD505-2E9C-101B-9397-08002B2CF9AE}" pid="3" name="MediaServiceImageTags">
    <vt:lpwstr/>
  </property>
</Properties>
</file>