
<file path=[Content_Types].xml><?xml version="1.0" encoding="utf-8"?>
<Types xmlns="http://schemas.openxmlformats.org/package/2006/content-types">
  <Default Extension="emf" ContentType="image/x-emf"/>
  <Default Extension="gif" ContentType="image/gif"/>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24.jpg" ContentType="image/jpeg"/>
  <Override PartName="/ppt/media/image25.jpg" ContentType="image/jpeg"/>
  <Override PartName="/ppt/media/image26.jpg" ContentType="image/jpeg"/>
  <Override PartName="/ppt/media/image27.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28"/>
  </p:notesMasterIdLst>
  <p:sldIdLst>
    <p:sldId id="256" r:id="rId5"/>
    <p:sldId id="299" r:id="rId6"/>
    <p:sldId id="280" r:id="rId7"/>
    <p:sldId id="281" r:id="rId8"/>
    <p:sldId id="282" r:id="rId9"/>
    <p:sldId id="283" r:id="rId10"/>
    <p:sldId id="279" r:id="rId11"/>
    <p:sldId id="284" r:id="rId12"/>
    <p:sldId id="285" r:id="rId13"/>
    <p:sldId id="273"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268"/>
    <a:srgbClr val="0090D4"/>
    <a:srgbClr val="0086D6"/>
    <a:srgbClr val="9DC3E6"/>
    <a:srgbClr val="3191E3"/>
    <a:srgbClr val="183268"/>
    <a:srgbClr val="FBF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3B66F-E6C4-4E7F-A231-649CD4B79EEA}" v="28" dt="2023-12-19T18:08:05.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32"/>
    <p:restoredTop sz="94283"/>
  </p:normalViewPr>
  <p:slideViewPr>
    <p:cSldViewPr snapToGrid="0" showGuides="1">
      <p:cViewPr varScale="1">
        <p:scale>
          <a:sx n="142" d="100"/>
          <a:sy n="142" d="100"/>
        </p:scale>
        <p:origin x="48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7D6B2-9078-0848-B634-932945B3C71A}" type="datetimeFigureOut">
              <a:rPr lang="en-US" smtClean="0"/>
              <a:t>12/23/2023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FFAF7-CA08-E34B-9ACE-6C2BF16847F6}" type="slidenum">
              <a:rPr lang="en-US" smtClean="0"/>
              <a:t>‹#›</a:t>
            </a:fld>
            <a:endParaRPr lang="en-US"/>
          </a:p>
        </p:txBody>
      </p:sp>
    </p:spTree>
    <p:extLst>
      <p:ext uri="{BB962C8B-B14F-4D97-AF65-F5344CB8AC3E}">
        <p14:creationId xmlns:p14="http://schemas.microsoft.com/office/powerpoint/2010/main" val="30721990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C227962-BE9A-6722-7F50-A1360803511F}"/>
              </a:ext>
            </a:extLst>
          </p:cNvPr>
          <p:cNvSpPr>
            <a:spLocks noGrp="1"/>
          </p:cNvSpPr>
          <p:nvPr>
            <p:ph type="body" sz="quarter" idx="10"/>
          </p:nvPr>
        </p:nvSpPr>
        <p:spPr>
          <a:xfrm>
            <a:off x="4464612" y="4331555"/>
            <a:ext cx="4308231" cy="504825"/>
          </a:xfrm>
          <a:prstGeom prst="rect">
            <a:avLst/>
          </a:prstGeom>
        </p:spPr>
        <p:txBody>
          <a:bodyPr/>
          <a:lstStyle>
            <a:lvl1pPr marL="0" indent="0" algn="r">
              <a:buNone/>
              <a:defRPr b="1" i="0">
                <a:solidFill>
                  <a:srgbClr val="0090D4"/>
                </a:solidFill>
                <a:latin typeface="Century Gothic" panose="020B0502020202020204" pitchFamily="34" charset="0"/>
              </a:defRPr>
            </a:lvl1pPr>
            <a:lvl2pPr>
              <a:defRPr b="1" i="0">
                <a:latin typeface="Century Gothic" panose="020B0502020202020204" pitchFamily="34" charset="0"/>
              </a:defRPr>
            </a:lvl2pPr>
            <a:lvl3pPr>
              <a:defRPr b="1" i="0">
                <a:latin typeface="Century Gothic" panose="020B0502020202020204" pitchFamily="34" charset="0"/>
              </a:defRPr>
            </a:lvl3pPr>
            <a:lvl4pPr>
              <a:defRPr b="1" i="0">
                <a:latin typeface="Century Gothic" panose="020B0502020202020204" pitchFamily="34" charset="0"/>
              </a:defRPr>
            </a:lvl4pPr>
            <a:lvl5pPr>
              <a:defRPr b="1" i="0">
                <a:latin typeface="Century Gothic" panose="020B0502020202020204" pitchFamily="34" charset="0"/>
              </a:defRPr>
            </a:lvl5pPr>
          </a:lstStyle>
          <a:p>
            <a:pPr lvl="0"/>
            <a:r>
              <a:rPr lang="en-US" dirty="0"/>
              <a:t>Click to edit Master text styles</a:t>
            </a:r>
          </a:p>
        </p:txBody>
      </p:sp>
      <p:sp>
        <p:nvSpPr>
          <p:cNvPr id="10" name="Text Placeholder 10">
            <a:extLst>
              <a:ext uri="{FF2B5EF4-FFF2-40B4-BE49-F238E27FC236}">
                <a16:creationId xmlns:a16="http://schemas.microsoft.com/office/drawing/2014/main" id="{F9FA61BB-E234-3783-F552-6B7EB2D26E48}"/>
              </a:ext>
            </a:extLst>
          </p:cNvPr>
          <p:cNvSpPr>
            <a:spLocks noGrp="1"/>
          </p:cNvSpPr>
          <p:nvPr>
            <p:ph type="body" sz="quarter" idx="14" hasCustomPrompt="1"/>
          </p:nvPr>
        </p:nvSpPr>
        <p:spPr>
          <a:xfrm>
            <a:off x="5643514" y="4714570"/>
            <a:ext cx="3129329" cy="243620"/>
          </a:xfrm>
          <a:prstGeom prst="rect">
            <a:avLst/>
          </a:prstGeom>
        </p:spPr>
        <p:txBody>
          <a:bodyPr>
            <a:noAutofit/>
          </a:bodyPr>
          <a:lstStyle>
            <a:lvl1pPr marL="0" indent="0" algn="r">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pic>
        <p:nvPicPr>
          <p:cNvPr id="11" name="Picture 10">
            <a:extLst>
              <a:ext uri="{FF2B5EF4-FFF2-40B4-BE49-F238E27FC236}">
                <a16:creationId xmlns:a16="http://schemas.microsoft.com/office/drawing/2014/main" id="{6A550E17-5388-A255-DF43-83FE7A31BBB8}"/>
              </a:ext>
            </a:extLst>
          </p:cNvPr>
          <p:cNvPicPr>
            <a:picLocks noChangeAspect="1"/>
          </p:cNvPicPr>
          <p:nvPr userDrawn="1"/>
        </p:nvPicPr>
        <p:blipFill>
          <a:blip r:embed="rId2"/>
          <a:stretch>
            <a:fillRect/>
          </a:stretch>
        </p:blipFill>
        <p:spPr>
          <a:xfrm>
            <a:off x="493060" y="432366"/>
            <a:ext cx="1029474" cy="636814"/>
          </a:xfrm>
          <a:prstGeom prst="rect">
            <a:avLst/>
          </a:prstGeom>
        </p:spPr>
      </p:pic>
    </p:spTree>
    <p:extLst>
      <p:ext uri="{BB962C8B-B14F-4D97-AF65-F5344CB8AC3E}">
        <p14:creationId xmlns:p14="http://schemas.microsoft.com/office/powerpoint/2010/main" val="33179313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6A4A94-FC73-4993-827D-2E8E140ECCB3}"/>
              </a:ext>
            </a:extLst>
          </p:cNvPr>
          <p:cNvSpPr>
            <a:spLocks noGrp="1"/>
          </p:cNvSpPr>
          <p:nvPr>
            <p:ph type="sldNum" sz="quarter" idx="10"/>
          </p:nvPr>
        </p:nvSpPr>
        <p:spPr/>
        <p:txBody>
          <a:bodyPr/>
          <a:lstStyle/>
          <a:p>
            <a:fld id="{FAE1117A-9B3B-2C4E-BCD5-1436D0728346}" type="slidenum">
              <a:rPr lang="en-US" smtClean="0"/>
              <a:t>‹#›</a:t>
            </a:fld>
            <a:endParaRPr lang="en-US"/>
          </a:p>
        </p:txBody>
      </p:sp>
    </p:spTree>
    <p:extLst>
      <p:ext uri="{BB962C8B-B14F-4D97-AF65-F5344CB8AC3E}">
        <p14:creationId xmlns:p14="http://schemas.microsoft.com/office/powerpoint/2010/main" val="13889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0090D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cxnSp>
        <p:nvCxnSpPr>
          <p:cNvPr id="9" name="Straight Connector 8">
            <a:extLst>
              <a:ext uri="{FF2B5EF4-FFF2-40B4-BE49-F238E27FC236}">
                <a16:creationId xmlns:a16="http://schemas.microsoft.com/office/drawing/2014/main" id="{9E1C5EB8-B5C2-BF89-4374-F3209AB0EA3E}"/>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0D1E3D-5809-B444-C7E4-6F186E137CE6}"/>
              </a:ext>
            </a:extLst>
          </p:cNvPr>
          <p:cNvCxnSpPr>
            <a:cxnSpLocks/>
          </p:cNvCxnSpPr>
          <p:nvPr userDrawn="1"/>
        </p:nvCxnSpPr>
        <p:spPr>
          <a:xfrm>
            <a:off x="1152657" y="201505"/>
            <a:ext cx="0" cy="368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78594C5-BBCA-3EDE-5BA0-CE52C4657296}"/>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chemeClr val="bg1"/>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2D88841E-778E-7EAD-6749-0E89AB9A5B87}"/>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solidFill>
                <a:latin typeface="Century Gothic" panose="020B0502020202020204" pitchFamily="34" charset="0"/>
              </a:defRPr>
            </a:lvl1pPr>
          </a:lstStyle>
          <a:p>
            <a:pPr lvl="0"/>
            <a:r>
              <a:rPr lang="en-US" dirty="0"/>
              <a:t>CLICK TO EDIT MASTER TEXT</a:t>
            </a:r>
          </a:p>
          <a:p>
            <a:pPr lvl="0"/>
            <a:endParaRPr lang="en-US" dirty="0"/>
          </a:p>
        </p:txBody>
      </p:sp>
      <p:cxnSp>
        <p:nvCxnSpPr>
          <p:cNvPr id="15" name="Straight Connector 14">
            <a:extLst>
              <a:ext uri="{FF2B5EF4-FFF2-40B4-BE49-F238E27FC236}">
                <a16:creationId xmlns:a16="http://schemas.microsoft.com/office/drawing/2014/main" id="{076635DE-8835-6151-F9E4-E0D25785E0B1}"/>
              </a:ext>
            </a:extLst>
          </p:cNvPr>
          <p:cNvCxnSpPr>
            <a:cxnSpLocks/>
          </p:cNvCxnSpPr>
          <p:nvPr userDrawn="1"/>
        </p:nvCxnSpPr>
        <p:spPr>
          <a:xfrm>
            <a:off x="722055" y="684538"/>
            <a:ext cx="2503177" cy="0"/>
          </a:xfrm>
          <a:prstGeom prst="line">
            <a:avLst/>
          </a:prstGeom>
          <a:ln cmpd="dbl">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logo&#10;&#10;Description automatically generated">
            <a:extLst>
              <a:ext uri="{FF2B5EF4-FFF2-40B4-BE49-F238E27FC236}">
                <a16:creationId xmlns:a16="http://schemas.microsoft.com/office/drawing/2014/main" id="{7C729B3D-733B-C248-E42B-483700DD049B}"/>
              </a:ext>
            </a:extLst>
          </p:cNvPr>
          <p:cNvPicPr>
            <a:picLocks noChangeAspect="1"/>
          </p:cNvPicPr>
          <p:nvPr userDrawn="1"/>
        </p:nvPicPr>
        <p:blipFill>
          <a:blip r:embed="rId2"/>
          <a:stretch>
            <a:fillRect/>
          </a:stretch>
        </p:blipFill>
        <p:spPr>
          <a:xfrm>
            <a:off x="658128" y="245063"/>
            <a:ext cx="425722" cy="262303"/>
          </a:xfrm>
          <a:prstGeom prst="rect">
            <a:avLst/>
          </a:prstGeom>
        </p:spPr>
      </p:pic>
    </p:spTree>
    <p:extLst>
      <p:ext uri="{BB962C8B-B14F-4D97-AF65-F5344CB8AC3E}">
        <p14:creationId xmlns:p14="http://schemas.microsoft.com/office/powerpoint/2010/main" val="3095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cxnSp>
        <p:nvCxnSpPr>
          <p:cNvPr id="7" name="Straight Connector 6">
            <a:extLst>
              <a:ext uri="{FF2B5EF4-FFF2-40B4-BE49-F238E27FC236}">
                <a16:creationId xmlns:a16="http://schemas.microsoft.com/office/drawing/2014/main" id="{ECC88BA2-BE84-4784-41E5-8E0A43E7BF94}"/>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F45415F-5320-5C0A-FB49-944A596C0A15}"/>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9" name="Straight Connector 8">
            <a:extLst>
              <a:ext uri="{FF2B5EF4-FFF2-40B4-BE49-F238E27FC236}">
                <a16:creationId xmlns:a16="http://schemas.microsoft.com/office/drawing/2014/main" id="{B421D433-912C-F997-6BE7-5E8E56F1FF2C}"/>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B71B8EFB-F6DC-D64A-A3F5-5239A2A50478}"/>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C0CDF34B-1A9E-4DBC-6E48-8977684C365D}"/>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19735353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3B4B74-FC2B-7655-1B0E-92FEA2BC5E2C}"/>
              </a:ext>
            </a:extLst>
          </p:cNvPr>
          <p:cNvPicPr>
            <a:picLocks noChangeAspect="1"/>
          </p:cNvPicPr>
          <p:nvPr userDrawn="1"/>
        </p:nvPicPr>
        <p:blipFill>
          <a:blip r:embed="rId2">
            <a:alphaModFix amt="35000"/>
          </a:blip>
          <a:stretch>
            <a:fillRect/>
          </a:stretch>
        </p:blipFill>
        <p:spPr>
          <a:xfrm rot="10800000">
            <a:off x="-3250631" y="-3997345"/>
            <a:ext cx="15064740" cy="11706044"/>
          </a:xfrm>
          <a:prstGeom prst="rect">
            <a:avLst/>
          </a:prstGeom>
          <a:noFill/>
        </p:spPr>
      </p:pic>
      <p:pic>
        <p:nvPicPr>
          <p:cNvPr id="11" name="Picture 10">
            <a:extLst>
              <a:ext uri="{FF2B5EF4-FFF2-40B4-BE49-F238E27FC236}">
                <a16:creationId xmlns:a16="http://schemas.microsoft.com/office/drawing/2014/main" id="{F7F7B46E-BB01-4001-3E0B-14734C584F94}"/>
              </a:ext>
            </a:extLst>
          </p:cNvPr>
          <p:cNvPicPr>
            <a:picLocks noChangeAspect="1"/>
          </p:cNvPicPr>
          <p:nvPr userDrawn="1"/>
        </p:nvPicPr>
        <p:blipFill>
          <a:blip r:embed="rId3">
            <a:alphaModFix amt="50000"/>
          </a:blip>
          <a:stretch>
            <a:fillRect/>
          </a:stretch>
        </p:blipFill>
        <p:spPr>
          <a:xfrm rot="10800000">
            <a:off x="2850910" y="-1013770"/>
            <a:ext cx="11225117" cy="8722468"/>
          </a:xfrm>
          <a:prstGeom prst="rect">
            <a:avLst/>
          </a:prstGeom>
        </p:spPr>
      </p:pic>
      <p:sp>
        <p:nvSpPr>
          <p:cNvPr id="13" name="Text Placeholder 12">
            <a:extLst>
              <a:ext uri="{FF2B5EF4-FFF2-40B4-BE49-F238E27FC236}">
                <a16:creationId xmlns:a16="http://schemas.microsoft.com/office/drawing/2014/main" id="{BAADD201-6FF4-4BB9-FC79-B1A8199C8E5F}"/>
              </a:ext>
            </a:extLst>
          </p:cNvPr>
          <p:cNvSpPr>
            <a:spLocks noGrp="1"/>
          </p:cNvSpPr>
          <p:nvPr>
            <p:ph type="body" sz="quarter" idx="13"/>
          </p:nvPr>
        </p:nvSpPr>
        <p:spPr>
          <a:xfrm>
            <a:off x="2290763" y="2002456"/>
            <a:ext cx="4562475" cy="914400"/>
          </a:xfrm>
          <a:prstGeom prst="rect">
            <a:avLst/>
          </a:prstGeom>
        </p:spPr>
        <p:txBody>
          <a:bodyPr>
            <a:noAutofit/>
          </a:bodyPr>
          <a:lstStyle>
            <a:lvl1pPr marL="0" indent="0" algn="ctr">
              <a:buNone/>
              <a:defRPr sz="3600" b="1" i="0">
                <a:solidFill>
                  <a:srgbClr val="0090D4"/>
                </a:solidFill>
                <a:latin typeface="Century Gothic" panose="020B0502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FAE1117A-9B3B-2C4E-BCD5-1436D0728346}" type="slidenum">
              <a:rPr lang="en-US" smtClean="0"/>
              <a:t>‹#›</a:t>
            </a:fld>
            <a:endParaRPr lang="en-US"/>
          </a:p>
        </p:txBody>
      </p:sp>
    </p:spTree>
    <p:extLst>
      <p:ext uri="{BB962C8B-B14F-4D97-AF65-F5344CB8AC3E}">
        <p14:creationId xmlns:p14="http://schemas.microsoft.com/office/powerpoint/2010/main" val="1608560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nd Stats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AE1117A-9B3B-2C4E-BCD5-1436D0728346}" type="slidenum">
              <a:rPr lang="en-US" smtClean="0"/>
              <a:t>‹#›</a:t>
            </a:fld>
            <a:endParaRPr lang="en-US"/>
          </a:p>
        </p:txBody>
      </p:sp>
      <p:cxnSp>
        <p:nvCxnSpPr>
          <p:cNvPr id="7" name="Straight Connector 6">
            <a:extLst>
              <a:ext uri="{FF2B5EF4-FFF2-40B4-BE49-F238E27FC236}">
                <a16:creationId xmlns:a16="http://schemas.microsoft.com/office/drawing/2014/main" id="{8782854B-3030-CE3E-8034-505F9158A5F7}"/>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9B1EECE-2E10-83F0-1330-00CDE2A032C7}"/>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9" name="Straight Connector 8">
            <a:extLst>
              <a:ext uri="{FF2B5EF4-FFF2-40B4-BE49-F238E27FC236}">
                <a16:creationId xmlns:a16="http://schemas.microsoft.com/office/drawing/2014/main" id="{C7FB46FB-C37C-3CBB-87C8-3626A07043C4}"/>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07AFE50F-5425-65D6-52C7-CB093F3A04EE}"/>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1" name="Text Placeholder 10">
            <a:extLst>
              <a:ext uri="{FF2B5EF4-FFF2-40B4-BE49-F238E27FC236}">
                <a16:creationId xmlns:a16="http://schemas.microsoft.com/office/drawing/2014/main" id="{F21E50BC-C04B-4564-2E07-E14819581136}"/>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
        <p:nvSpPr>
          <p:cNvPr id="12" name="Text Placeholder 16">
            <a:extLst>
              <a:ext uri="{FF2B5EF4-FFF2-40B4-BE49-F238E27FC236}">
                <a16:creationId xmlns:a16="http://schemas.microsoft.com/office/drawing/2014/main" id="{4A13D3BF-6099-8076-1410-96BD76214128}"/>
              </a:ext>
            </a:extLst>
          </p:cNvPr>
          <p:cNvSpPr>
            <a:spLocks noGrp="1"/>
          </p:cNvSpPr>
          <p:nvPr>
            <p:ph type="body" sz="quarter" idx="10" hasCustomPrompt="1"/>
          </p:nvPr>
        </p:nvSpPr>
        <p:spPr>
          <a:xfrm>
            <a:off x="4709831" y="871161"/>
            <a:ext cx="1895155" cy="638043"/>
          </a:xfrm>
          <a:prstGeom prst="rect">
            <a:avLst/>
          </a:prstGeom>
        </p:spPr>
        <p:txBody>
          <a:bodyPr/>
          <a:lstStyle>
            <a:lvl1pPr marL="0" indent="0" algn="ctr">
              <a:buNone/>
              <a:defRPr sz="4800" b="1" i="0">
                <a:solidFill>
                  <a:srgbClr val="083268"/>
                </a:solidFill>
                <a:latin typeface="Century Gothic" panose="020B0502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80%</a:t>
            </a:r>
          </a:p>
        </p:txBody>
      </p:sp>
      <p:sp>
        <p:nvSpPr>
          <p:cNvPr id="13" name="Text Placeholder 16">
            <a:extLst>
              <a:ext uri="{FF2B5EF4-FFF2-40B4-BE49-F238E27FC236}">
                <a16:creationId xmlns:a16="http://schemas.microsoft.com/office/drawing/2014/main" id="{50C6D61D-167C-E22B-28F0-2E482DF1F0B3}"/>
              </a:ext>
            </a:extLst>
          </p:cNvPr>
          <p:cNvSpPr>
            <a:spLocks noGrp="1"/>
          </p:cNvSpPr>
          <p:nvPr>
            <p:ph type="body" sz="quarter" idx="11" hasCustomPrompt="1"/>
          </p:nvPr>
        </p:nvSpPr>
        <p:spPr>
          <a:xfrm>
            <a:off x="6799421" y="871161"/>
            <a:ext cx="1895155" cy="546179"/>
          </a:xfrm>
          <a:prstGeom prst="rect">
            <a:avLst/>
          </a:prstGeom>
        </p:spPr>
        <p:txBody>
          <a:bodyPr/>
          <a:lstStyle>
            <a:lvl1pPr marL="0" indent="0" algn="ctr">
              <a:buNone/>
              <a:defRPr sz="4800" b="1" i="0">
                <a:solidFill>
                  <a:srgbClr val="0090D4"/>
                </a:solidFill>
                <a:latin typeface="Century Gothic" panose="020B0502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80%</a:t>
            </a:r>
          </a:p>
        </p:txBody>
      </p:sp>
      <p:sp>
        <p:nvSpPr>
          <p:cNvPr id="14" name="Text Placeholder 28">
            <a:extLst>
              <a:ext uri="{FF2B5EF4-FFF2-40B4-BE49-F238E27FC236}">
                <a16:creationId xmlns:a16="http://schemas.microsoft.com/office/drawing/2014/main" id="{644F7F3B-8CF0-E938-05C9-92E6AE1936C0}"/>
              </a:ext>
            </a:extLst>
          </p:cNvPr>
          <p:cNvSpPr>
            <a:spLocks noGrp="1"/>
          </p:cNvSpPr>
          <p:nvPr>
            <p:ph type="body" sz="quarter" idx="15" hasCustomPrompt="1"/>
          </p:nvPr>
        </p:nvSpPr>
        <p:spPr>
          <a:xfrm>
            <a:off x="4709831" y="1556451"/>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16" name="Text Placeholder 28">
            <a:extLst>
              <a:ext uri="{FF2B5EF4-FFF2-40B4-BE49-F238E27FC236}">
                <a16:creationId xmlns:a16="http://schemas.microsoft.com/office/drawing/2014/main" id="{9EA18107-B1A7-8A1A-230D-991E9F8F6409}"/>
              </a:ext>
            </a:extLst>
          </p:cNvPr>
          <p:cNvSpPr>
            <a:spLocks noGrp="1"/>
          </p:cNvSpPr>
          <p:nvPr>
            <p:ph type="body" sz="quarter" idx="16" hasCustomPrompt="1"/>
          </p:nvPr>
        </p:nvSpPr>
        <p:spPr>
          <a:xfrm>
            <a:off x="6799421" y="1528387"/>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0" name="Text Placeholder 28">
            <a:extLst>
              <a:ext uri="{FF2B5EF4-FFF2-40B4-BE49-F238E27FC236}">
                <a16:creationId xmlns:a16="http://schemas.microsoft.com/office/drawing/2014/main" id="{29C92DFA-8535-2A62-36A4-69B614A03F7B}"/>
              </a:ext>
            </a:extLst>
          </p:cNvPr>
          <p:cNvSpPr>
            <a:spLocks noGrp="1"/>
          </p:cNvSpPr>
          <p:nvPr>
            <p:ph type="body" sz="quarter" idx="17" hasCustomPrompt="1"/>
          </p:nvPr>
        </p:nvSpPr>
        <p:spPr>
          <a:xfrm>
            <a:off x="4709831" y="1837511"/>
            <a:ext cx="1895154" cy="273844"/>
          </a:xfrm>
          <a:prstGeom prst="rect">
            <a:avLst/>
          </a:prstGeom>
        </p:spPr>
        <p:txBody>
          <a:bodyPr/>
          <a:lstStyle>
            <a:lvl1pPr marL="0" indent="0" algn="ctr">
              <a:buNone/>
              <a:defRPr sz="1400" b="0" i="0">
                <a:solidFill>
                  <a:srgbClr val="0090D4"/>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2" name="Text Placeholder 21">
            <a:extLst>
              <a:ext uri="{FF2B5EF4-FFF2-40B4-BE49-F238E27FC236}">
                <a16:creationId xmlns:a16="http://schemas.microsoft.com/office/drawing/2014/main" id="{3ABD33C3-5C71-5528-4D75-B575296F292B}"/>
              </a:ext>
            </a:extLst>
          </p:cNvPr>
          <p:cNvSpPr>
            <a:spLocks noGrp="1"/>
          </p:cNvSpPr>
          <p:nvPr>
            <p:ph type="body" sz="quarter" idx="18" hasCustomPrompt="1"/>
          </p:nvPr>
        </p:nvSpPr>
        <p:spPr>
          <a:xfrm>
            <a:off x="4709831" y="2838165"/>
            <a:ext cx="4014089" cy="1592263"/>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8">
            <a:extLst>
              <a:ext uri="{FF2B5EF4-FFF2-40B4-BE49-F238E27FC236}">
                <a16:creationId xmlns:a16="http://schemas.microsoft.com/office/drawing/2014/main" id="{33E37E2B-FDF7-8A47-EA52-20444AEA2C55}"/>
              </a:ext>
            </a:extLst>
          </p:cNvPr>
          <p:cNvSpPr>
            <a:spLocks noGrp="1"/>
          </p:cNvSpPr>
          <p:nvPr>
            <p:ph type="body" sz="quarter" idx="19" hasCustomPrompt="1"/>
          </p:nvPr>
        </p:nvSpPr>
        <p:spPr>
          <a:xfrm>
            <a:off x="6799421" y="1818550"/>
            <a:ext cx="1895154" cy="273844"/>
          </a:xfrm>
          <a:prstGeom prst="rect">
            <a:avLst/>
          </a:prstGeom>
        </p:spPr>
        <p:txBody>
          <a:bodyPr/>
          <a:lstStyle>
            <a:lvl1pPr marL="0" indent="0" algn="ctr">
              <a:buNone/>
              <a:defRPr sz="1400" b="0" i="0">
                <a:solidFill>
                  <a:srgbClr val="0090D4"/>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4" name="Text Placeholder 28">
            <a:extLst>
              <a:ext uri="{FF2B5EF4-FFF2-40B4-BE49-F238E27FC236}">
                <a16:creationId xmlns:a16="http://schemas.microsoft.com/office/drawing/2014/main" id="{E3377795-BC98-9FA3-8935-D2A3F9D5A2C0}"/>
              </a:ext>
            </a:extLst>
          </p:cNvPr>
          <p:cNvSpPr>
            <a:spLocks noGrp="1"/>
          </p:cNvSpPr>
          <p:nvPr>
            <p:ph type="body" sz="quarter" idx="20" hasCustomPrompt="1"/>
          </p:nvPr>
        </p:nvSpPr>
        <p:spPr>
          <a:xfrm>
            <a:off x="4709831" y="2179531"/>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5" name="Text Placeholder 28">
            <a:extLst>
              <a:ext uri="{FF2B5EF4-FFF2-40B4-BE49-F238E27FC236}">
                <a16:creationId xmlns:a16="http://schemas.microsoft.com/office/drawing/2014/main" id="{80A6651D-D91A-0E2E-DE5C-A55D7964C906}"/>
              </a:ext>
            </a:extLst>
          </p:cNvPr>
          <p:cNvSpPr>
            <a:spLocks noGrp="1"/>
          </p:cNvSpPr>
          <p:nvPr>
            <p:ph type="body" sz="quarter" idx="21" hasCustomPrompt="1"/>
          </p:nvPr>
        </p:nvSpPr>
        <p:spPr>
          <a:xfrm>
            <a:off x="6799421" y="2168413"/>
            <a:ext cx="1895154" cy="273844"/>
          </a:xfrm>
          <a:prstGeom prst="rect">
            <a:avLst/>
          </a:prstGeom>
        </p:spPr>
        <p:txBody>
          <a:bodyPr/>
          <a:lstStyle>
            <a:lvl1pPr marL="0" indent="0" algn="ctr">
              <a:buNone/>
              <a:defRPr sz="1050" b="0" i="0">
                <a:solidFill>
                  <a:srgbClr val="083268"/>
                </a:solidFill>
                <a:latin typeface="Century Gothic" panose="020B0502020202020204" pitchFamily="34" charset="0"/>
                <a:cs typeface="Arial" panose="020B0604020202020204" pitchFamily="34" charset="0"/>
              </a:defRPr>
            </a:lvl1pPr>
          </a:lstStyle>
          <a:p>
            <a:pPr lvl="0"/>
            <a:r>
              <a:rPr lang="en-US" dirty="0"/>
              <a:t>STATISTICS TEXT</a:t>
            </a:r>
          </a:p>
        </p:txBody>
      </p:sp>
      <p:sp>
        <p:nvSpPr>
          <p:cNvPr id="27" name="Picture Placeholder 26">
            <a:extLst>
              <a:ext uri="{FF2B5EF4-FFF2-40B4-BE49-F238E27FC236}">
                <a16:creationId xmlns:a16="http://schemas.microsoft.com/office/drawing/2014/main" id="{54CDAFF3-A162-A97A-51E5-B9852F7C8FDD}"/>
              </a:ext>
            </a:extLst>
          </p:cNvPr>
          <p:cNvSpPr>
            <a:spLocks noGrp="1"/>
          </p:cNvSpPr>
          <p:nvPr>
            <p:ph type="pic" sz="quarter" idx="22"/>
          </p:nvPr>
        </p:nvSpPr>
        <p:spPr>
          <a:xfrm>
            <a:off x="402002" y="890186"/>
            <a:ext cx="3994150" cy="3622675"/>
          </a:xfrm>
          <a:prstGeom prst="rect">
            <a:avLst/>
          </a:prstGeom>
        </p:spPr>
        <p:txBody>
          <a:bodyPr/>
          <a:lstStyle/>
          <a:p>
            <a:endParaRPr lang="en-US"/>
          </a:p>
        </p:txBody>
      </p:sp>
    </p:spTree>
    <p:extLst>
      <p:ext uri="{BB962C8B-B14F-4D97-AF65-F5344CB8AC3E}">
        <p14:creationId xmlns:p14="http://schemas.microsoft.com/office/powerpoint/2010/main" val="309377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D681AEB-E696-AE04-925D-036A7C9273EB}"/>
              </a:ext>
            </a:extLst>
          </p:cNvPr>
          <p:cNvPicPr>
            <a:picLocks noChangeAspect="1"/>
          </p:cNvPicPr>
          <p:nvPr userDrawn="1"/>
        </p:nvPicPr>
        <p:blipFill>
          <a:blip r:embed="rId2">
            <a:alphaModFix amt="35000"/>
          </a:blip>
          <a:stretch>
            <a:fillRect/>
          </a:stretch>
        </p:blipFill>
        <p:spPr>
          <a:xfrm rot="10800000">
            <a:off x="-3250631" y="-3997345"/>
            <a:ext cx="15064740" cy="11706044"/>
          </a:xfrm>
          <a:prstGeom prst="rect">
            <a:avLst/>
          </a:prstGeom>
          <a:noFill/>
        </p:spPr>
      </p:pic>
      <p:pic>
        <p:nvPicPr>
          <p:cNvPr id="21" name="Picture 20">
            <a:extLst>
              <a:ext uri="{FF2B5EF4-FFF2-40B4-BE49-F238E27FC236}">
                <a16:creationId xmlns:a16="http://schemas.microsoft.com/office/drawing/2014/main" id="{C9A74CBF-7352-85DD-8D4E-C252079B40B5}"/>
              </a:ext>
            </a:extLst>
          </p:cNvPr>
          <p:cNvPicPr>
            <a:picLocks noChangeAspect="1"/>
          </p:cNvPicPr>
          <p:nvPr userDrawn="1"/>
        </p:nvPicPr>
        <p:blipFill>
          <a:blip r:embed="rId3">
            <a:alphaModFix amt="50000"/>
          </a:blip>
          <a:stretch>
            <a:fillRect/>
          </a:stretch>
        </p:blipFill>
        <p:spPr>
          <a:xfrm rot="10800000">
            <a:off x="2850910" y="-1013770"/>
            <a:ext cx="11225117" cy="8722468"/>
          </a:xfrm>
          <a:prstGeom prst="rect">
            <a:avLst/>
          </a:prstGeom>
        </p:spPr>
      </p:pic>
      <p:sp>
        <p:nvSpPr>
          <p:cNvPr id="22" name="Slide Number Placeholder 5">
            <a:extLst>
              <a:ext uri="{FF2B5EF4-FFF2-40B4-BE49-F238E27FC236}">
                <a16:creationId xmlns:a16="http://schemas.microsoft.com/office/drawing/2014/main" id="{6433B644-5592-98A6-A17D-B1815FEB93F0}"/>
              </a:ext>
            </a:extLst>
          </p:cNvPr>
          <p:cNvSpPr>
            <a:spLocks noGrp="1"/>
          </p:cNvSpPr>
          <p:nvPr>
            <p:ph type="sldNum" sz="quarter" idx="12"/>
          </p:nvPr>
        </p:nvSpPr>
        <p:spPr>
          <a:xfrm>
            <a:off x="6457950" y="4767263"/>
            <a:ext cx="2057400" cy="273844"/>
          </a:xfrm>
        </p:spPr>
        <p:txBody>
          <a:bodyPr/>
          <a:lstStyle/>
          <a:p>
            <a:fld id="{FAE1117A-9B3B-2C4E-BCD5-1436D0728346}" type="slidenum">
              <a:rPr lang="en-US" smtClean="0"/>
              <a:t>‹#›</a:t>
            </a:fld>
            <a:endParaRPr lang="en-US"/>
          </a:p>
        </p:txBody>
      </p:sp>
      <p:sp>
        <p:nvSpPr>
          <p:cNvPr id="10" name="Text Placeholder 10">
            <a:extLst>
              <a:ext uri="{FF2B5EF4-FFF2-40B4-BE49-F238E27FC236}">
                <a16:creationId xmlns:a16="http://schemas.microsoft.com/office/drawing/2014/main" id="{3EE05302-D76E-31FB-0948-9F3AC0636D3E}"/>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1" name="Text Placeholder 10">
            <a:extLst>
              <a:ext uri="{FF2B5EF4-FFF2-40B4-BE49-F238E27FC236}">
                <a16:creationId xmlns:a16="http://schemas.microsoft.com/office/drawing/2014/main" id="{BDEF66A4-C9B1-E560-5EEA-595F85000EC4}"/>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cxnSp>
        <p:nvCxnSpPr>
          <p:cNvPr id="16" name="Straight Connector 15">
            <a:extLst>
              <a:ext uri="{FF2B5EF4-FFF2-40B4-BE49-F238E27FC236}">
                <a16:creationId xmlns:a16="http://schemas.microsoft.com/office/drawing/2014/main" id="{904C9199-F6A9-42EC-6791-30C6485DF43E}"/>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02296A6-5AA3-1A2E-53E7-C20D0072C454}"/>
              </a:ext>
            </a:extLst>
          </p:cNvPr>
          <p:cNvPicPr>
            <a:picLocks noChangeAspect="1"/>
          </p:cNvPicPr>
          <p:nvPr userDrawn="1"/>
        </p:nvPicPr>
        <p:blipFill>
          <a:blip r:embed="rId4"/>
          <a:stretch>
            <a:fillRect/>
          </a:stretch>
        </p:blipFill>
        <p:spPr>
          <a:xfrm>
            <a:off x="576476" y="243567"/>
            <a:ext cx="460271" cy="284716"/>
          </a:xfrm>
          <a:prstGeom prst="rect">
            <a:avLst/>
          </a:prstGeom>
        </p:spPr>
      </p:pic>
      <p:cxnSp>
        <p:nvCxnSpPr>
          <p:cNvPr id="18" name="Straight Connector 17">
            <a:extLst>
              <a:ext uri="{FF2B5EF4-FFF2-40B4-BE49-F238E27FC236}">
                <a16:creationId xmlns:a16="http://schemas.microsoft.com/office/drawing/2014/main" id="{9AD27DDB-AD3C-B689-C161-5B6E7E48D6FE}"/>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0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it Picture Collage Slid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E1117A-9B3B-2C4E-BCD5-1436D0728346}" type="slidenum">
              <a:rPr lang="en-US" smtClean="0"/>
              <a:t>‹#›</a:t>
            </a:fld>
            <a:endParaRPr lang="en-US"/>
          </a:p>
        </p:txBody>
      </p:sp>
      <p:sp>
        <p:nvSpPr>
          <p:cNvPr id="5" name="Picture Placeholder 12">
            <a:extLst>
              <a:ext uri="{FF2B5EF4-FFF2-40B4-BE49-F238E27FC236}">
                <a16:creationId xmlns:a16="http://schemas.microsoft.com/office/drawing/2014/main" id="{5553A216-2743-DCC8-747E-A45416266659}"/>
              </a:ext>
            </a:extLst>
          </p:cNvPr>
          <p:cNvSpPr>
            <a:spLocks noGrp="1"/>
          </p:cNvSpPr>
          <p:nvPr>
            <p:ph type="pic" sz="quarter" idx="10"/>
          </p:nvPr>
        </p:nvSpPr>
        <p:spPr>
          <a:xfrm>
            <a:off x="6548457" y="484557"/>
            <a:ext cx="2477977" cy="3260276"/>
          </a:xfrm>
          <a:prstGeom prst="rect">
            <a:avLst/>
          </a:prstGeom>
        </p:spPr>
        <p:txBody>
          <a:bodyPr/>
          <a:lstStyle/>
          <a:p>
            <a:endParaRPr lang="en-US"/>
          </a:p>
        </p:txBody>
      </p:sp>
      <p:sp>
        <p:nvSpPr>
          <p:cNvPr id="6" name="Picture Placeholder 14">
            <a:extLst>
              <a:ext uri="{FF2B5EF4-FFF2-40B4-BE49-F238E27FC236}">
                <a16:creationId xmlns:a16="http://schemas.microsoft.com/office/drawing/2014/main" id="{CA7CF453-50A2-8712-E4FA-EB9279977B85}"/>
              </a:ext>
            </a:extLst>
          </p:cNvPr>
          <p:cNvSpPr>
            <a:spLocks noGrp="1"/>
          </p:cNvSpPr>
          <p:nvPr>
            <p:ph type="pic" sz="quarter" idx="11"/>
          </p:nvPr>
        </p:nvSpPr>
        <p:spPr>
          <a:xfrm>
            <a:off x="3161617" y="933993"/>
            <a:ext cx="3254313" cy="1732013"/>
          </a:xfrm>
          <a:prstGeom prst="rect">
            <a:avLst/>
          </a:prstGeom>
        </p:spPr>
        <p:txBody>
          <a:bodyPr/>
          <a:lstStyle/>
          <a:p>
            <a:endParaRPr lang="en-US"/>
          </a:p>
        </p:txBody>
      </p:sp>
      <p:sp>
        <p:nvSpPr>
          <p:cNvPr id="7" name="Picture Placeholder 16">
            <a:extLst>
              <a:ext uri="{FF2B5EF4-FFF2-40B4-BE49-F238E27FC236}">
                <a16:creationId xmlns:a16="http://schemas.microsoft.com/office/drawing/2014/main" id="{E4BA82F5-01C8-0CF8-3E49-F206014708FD}"/>
              </a:ext>
            </a:extLst>
          </p:cNvPr>
          <p:cNvSpPr>
            <a:spLocks noGrp="1"/>
          </p:cNvSpPr>
          <p:nvPr>
            <p:ph type="pic" sz="quarter" idx="13"/>
          </p:nvPr>
        </p:nvSpPr>
        <p:spPr>
          <a:xfrm>
            <a:off x="4488618" y="2830189"/>
            <a:ext cx="1967374" cy="1731259"/>
          </a:xfrm>
          <a:prstGeom prst="rect">
            <a:avLst/>
          </a:prstGeom>
        </p:spPr>
        <p:txBody>
          <a:bodyPr/>
          <a:lstStyle/>
          <a:p>
            <a:endParaRPr lang="en-US"/>
          </a:p>
        </p:txBody>
      </p:sp>
      <p:sp>
        <p:nvSpPr>
          <p:cNvPr id="8" name="Rectangle 7">
            <a:extLst>
              <a:ext uri="{FF2B5EF4-FFF2-40B4-BE49-F238E27FC236}">
                <a16:creationId xmlns:a16="http://schemas.microsoft.com/office/drawing/2014/main" id="{3506B2D5-C2D4-5399-5B64-8939866D855B}"/>
              </a:ext>
            </a:extLst>
          </p:cNvPr>
          <p:cNvSpPr/>
          <p:nvPr userDrawn="1"/>
        </p:nvSpPr>
        <p:spPr>
          <a:xfrm>
            <a:off x="6933525" y="3890403"/>
            <a:ext cx="2210475" cy="554941"/>
          </a:xfrm>
          <a:prstGeom prst="rect">
            <a:avLst/>
          </a:prstGeom>
          <a:solidFill>
            <a:srgbClr val="0090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1B6D2AD-AB8C-26BB-A4C0-98FE08C15F35}"/>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5938D1-EADE-64C6-804F-1811891FED40}"/>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9A86B9D1-D415-856C-BF05-4AC25DF56F99}"/>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39C7BDFF-7639-363F-AF32-B1B8B82F100A}"/>
              </a:ext>
            </a:extLst>
          </p:cNvPr>
          <p:cNvSpPr>
            <a:spLocks noGrp="1"/>
          </p:cNvSpPr>
          <p:nvPr>
            <p:ph type="body" sz="quarter" idx="14"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805DD5D9-4A0A-64A0-1293-68455226F450}"/>
              </a:ext>
            </a:extLst>
          </p:cNvPr>
          <p:cNvSpPr>
            <a:spLocks noGrp="1"/>
          </p:cNvSpPr>
          <p:nvPr>
            <p:ph type="body" sz="quarter" idx="15"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
        <p:nvSpPr>
          <p:cNvPr id="22" name="Text Placeholder 21">
            <a:extLst>
              <a:ext uri="{FF2B5EF4-FFF2-40B4-BE49-F238E27FC236}">
                <a16:creationId xmlns:a16="http://schemas.microsoft.com/office/drawing/2014/main" id="{C033315E-68A6-B17D-810D-4263F5A88BEB}"/>
              </a:ext>
            </a:extLst>
          </p:cNvPr>
          <p:cNvSpPr>
            <a:spLocks noGrp="1"/>
          </p:cNvSpPr>
          <p:nvPr>
            <p:ph type="body" sz="quarter" idx="19" hasCustomPrompt="1"/>
          </p:nvPr>
        </p:nvSpPr>
        <p:spPr>
          <a:xfrm>
            <a:off x="419673" y="1411021"/>
            <a:ext cx="2503178" cy="2647310"/>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037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Half 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E1117A-9B3B-2C4E-BCD5-1436D0728346}" type="slidenum">
              <a:rPr lang="en-US" smtClean="0"/>
              <a:t>‹#›</a:t>
            </a:fld>
            <a:endParaRPr lang="en-US"/>
          </a:p>
        </p:txBody>
      </p:sp>
      <p:sp>
        <p:nvSpPr>
          <p:cNvPr id="8" name="object 2">
            <a:extLst>
              <a:ext uri="{FF2B5EF4-FFF2-40B4-BE49-F238E27FC236}">
                <a16:creationId xmlns:a16="http://schemas.microsoft.com/office/drawing/2014/main" id="{00A84485-8FD4-84E7-523D-DEEC2EEFDE6D}"/>
              </a:ext>
            </a:extLst>
          </p:cNvPr>
          <p:cNvSpPr/>
          <p:nvPr userDrawn="1"/>
        </p:nvSpPr>
        <p:spPr>
          <a:xfrm>
            <a:off x="0" y="0"/>
            <a:ext cx="5689600" cy="5143500"/>
          </a:xfrm>
          <a:custGeom>
            <a:avLst/>
            <a:gdLst/>
            <a:ahLst/>
            <a:cxnLst/>
            <a:rect l="l" t="t" r="r" b="b"/>
            <a:pathLst>
              <a:path w="11099165" h="11308715">
                <a:moveTo>
                  <a:pt x="11099138" y="0"/>
                </a:moveTo>
                <a:lnTo>
                  <a:pt x="0" y="0"/>
                </a:lnTo>
                <a:lnTo>
                  <a:pt x="0" y="11308556"/>
                </a:lnTo>
                <a:lnTo>
                  <a:pt x="11099138" y="11308556"/>
                </a:lnTo>
                <a:lnTo>
                  <a:pt x="11099138" y="0"/>
                </a:lnTo>
                <a:close/>
              </a:path>
            </a:pathLst>
          </a:custGeom>
          <a:solidFill>
            <a:schemeClr val="bg1">
              <a:lumMod val="85000"/>
            </a:schemeClr>
          </a:solidFill>
        </p:spPr>
        <p:txBody>
          <a:bodyPr wrap="square" lIns="0" tIns="0" rIns="0" bIns="0" rtlCol="0"/>
          <a:lstStyle/>
          <a:p>
            <a:endParaRPr dirty="0"/>
          </a:p>
        </p:txBody>
      </p:sp>
      <p:cxnSp>
        <p:nvCxnSpPr>
          <p:cNvPr id="9" name="Straight Connector 8">
            <a:extLst>
              <a:ext uri="{FF2B5EF4-FFF2-40B4-BE49-F238E27FC236}">
                <a16:creationId xmlns:a16="http://schemas.microsoft.com/office/drawing/2014/main" id="{86D228C9-87ED-CD3F-66E6-8A5AAF4080E7}"/>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133B089-C73D-A9EA-132F-659A2830740D}"/>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3B10D61B-A58E-AAA0-DF03-7D708A6722A6}"/>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556170C9-3EA8-357D-F075-07A9AE76BA97}"/>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737052D7-972C-8A89-F0DB-0CCD3D2A0E3E}"/>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30035704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p:txBody>
          <a:bodyPr/>
          <a:lstStyle/>
          <a:p>
            <a:fld id="{FAE1117A-9B3B-2C4E-BCD5-1436D0728346}" type="slidenum">
              <a:rPr lang="en-US" smtClean="0"/>
              <a:t>‹#›</a:t>
            </a:fld>
            <a:endParaRPr lang="en-US"/>
          </a:p>
        </p:txBody>
      </p:sp>
      <p:sp>
        <p:nvSpPr>
          <p:cNvPr id="8" name="Text Placeholder 21">
            <a:extLst>
              <a:ext uri="{FF2B5EF4-FFF2-40B4-BE49-F238E27FC236}">
                <a16:creationId xmlns:a16="http://schemas.microsoft.com/office/drawing/2014/main" id="{1EE35E0B-7333-D762-5C5C-5DDBA86DCA5E}"/>
              </a:ext>
            </a:extLst>
          </p:cNvPr>
          <p:cNvSpPr>
            <a:spLocks noGrp="1"/>
          </p:cNvSpPr>
          <p:nvPr>
            <p:ph type="body" sz="quarter" idx="19" hasCustomPrompt="1"/>
          </p:nvPr>
        </p:nvSpPr>
        <p:spPr>
          <a:xfrm>
            <a:off x="482734" y="1119358"/>
            <a:ext cx="3086099" cy="2647310"/>
          </a:xfrm>
          <a:prstGeom prst="rect">
            <a:avLst/>
          </a:prstGeom>
        </p:spPr>
        <p:txBody>
          <a:bodyPr/>
          <a:lstStyle>
            <a:lvl1pPr marL="0" indent="0">
              <a:buNone/>
              <a:defRPr sz="1800" b="1">
                <a:solidFill>
                  <a:srgbClr val="0090D4"/>
                </a:solidFill>
                <a:latin typeface="Century Gothic" panose="020B0502020202020204" pitchFamily="34" charset="0"/>
              </a:defRPr>
            </a:lvl1pPr>
            <a:lvl2pPr>
              <a:defRPr sz="1600">
                <a:solidFill>
                  <a:srgbClr val="083268"/>
                </a:solidFill>
                <a:latin typeface="Century Gothic" panose="020B0502020202020204" pitchFamily="34" charset="0"/>
              </a:defRPr>
            </a:lvl2pPr>
            <a:lvl3pPr>
              <a:defRPr sz="1400">
                <a:solidFill>
                  <a:srgbClr val="083268"/>
                </a:solidFill>
                <a:latin typeface="Century Gothic" panose="020B0502020202020204" pitchFamily="34" charset="0"/>
              </a:defRPr>
            </a:lvl3pPr>
            <a:lvl4pPr>
              <a:defRPr sz="1200">
                <a:solidFill>
                  <a:srgbClr val="083268"/>
                </a:solidFill>
                <a:latin typeface="Century Gothic" panose="020B0502020202020204" pitchFamily="34" charset="0"/>
              </a:defRPr>
            </a:lvl4pPr>
            <a:lvl5pPr>
              <a:defRPr sz="1200">
                <a:solidFill>
                  <a:srgbClr val="083268"/>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CB99F139-9D10-54AE-5CED-D9C11C64C664}"/>
              </a:ext>
            </a:extLst>
          </p:cNvPr>
          <p:cNvCxnSpPr>
            <a:cxnSpLocks/>
          </p:cNvCxnSpPr>
          <p:nvPr userDrawn="1"/>
        </p:nvCxnSpPr>
        <p:spPr>
          <a:xfrm>
            <a:off x="581378" y="678676"/>
            <a:ext cx="2503177" cy="0"/>
          </a:xfrm>
          <a:prstGeom prst="line">
            <a:avLst/>
          </a:prstGeom>
          <a:ln cmpd="dbl">
            <a:solidFill>
              <a:srgbClr val="1890E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3FD8FF-D0B3-1C74-E416-E154EFCE0439}"/>
              </a:ext>
            </a:extLst>
          </p:cNvPr>
          <p:cNvPicPr>
            <a:picLocks noChangeAspect="1"/>
          </p:cNvPicPr>
          <p:nvPr userDrawn="1"/>
        </p:nvPicPr>
        <p:blipFill>
          <a:blip r:embed="rId2"/>
          <a:stretch>
            <a:fillRect/>
          </a:stretch>
        </p:blipFill>
        <p:spPr>
          <a:xfrm>
            <a:off x="576476" y="243567"/>
            <a:ext cx="460271" cy="284716"/>
          </a:xfrm>
          <a:prstGeom prst="rect">
            <a:avLst/>
          </a:prstGeom>
        </p:spPr>
      </p:pic>
      <p:cxnSp>
        <p:nvCxnSpPr>
          <p:cNvPr id="11" name="Straight Connector 10">
            <a:extLst>
              <a:ext uri="{FF2B5EF4-FFF2-40B4-BE49-F238E27FC236}">
                <a16:creationId xmlns:a16="http://schemas.microsoft.com/office/drawing/2014/main" id="{5764997A-2916-6101-67F6-333743382CC3}"/>
              </a:ext>
            </a:extLst>
          </p:cNvPr>
          <p:cNvCxnSpPr>
            <a:cxnSpLocks/>
          </p:cNvCxnSpPr>
          <p:nvPr userDrawn="1"/>
        </p:nvCxnSpPr>
        <p:spPr>
          <a:xfrm>
            <a:off x="1152657" y="201505"/>
            <a:ext cx="0" cy="36884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9181C4DB-F5B5-E081-62EB-8417B6972FB9}"/>
              </a:ext>
            </a:extLst>
          </p:cNvPr>
          <p:cNvSpPr>
            <a:spLocks noGrp="1"/>
          </p:cNvSpPr>
          <p:nvPr>
            <p:ph type="body" sz="quarter" idx="13" hasCustomPrompt="1"/>
          </p:nvPr>
        </p:nvSpPr>
        <p:spPr>
          <a:xfrm>
            <a:off x="1266824" y="184268"/>
            <a:ext cx="3129329" cy="243620"/>
          </a:xfrm>
          <a:prstGeom prst="rect">
            <a:avLst/>
          </a:prstGeom>
        </p:spPr>
        <p:txBody>
          <a:bodyPr>
            <a:noAutofit/>
          </a:bodyPr>
          <a:lstStyle>
            <a:lvl1pPr marL="0" indent="0">
              <a:buNone/>
              <a:defRPr sz="1200" b="1" i="0">
                <a:solidFill>
                  <a:srgbClr val="083268"/>
                </a:solidFill>
                <a:latin typeface="Century Gothic" panose="020B0502020202020204" pitchFamily="34" charset="0"/>
              </a:defRPr>
            </a:lvl1pPr>
          </a:lstStyle>
          <a:p>
            <a:pPr lvl="0"/>
            <a:r>
              <a:rPr lang="en-US" dirty="0"/>
              <a:t>CLICK TO EDIT MASTER TEXT</a:t>
            </a:r>
          </a:p>
          <a:p>
            <a:pPr lvl="0"/>
            <a:endParaRPr lang="en-US" dirty="0"/>
          </a:p>
        </p:txBody>
      </p:sp>
      <p:sp>
        <p:nvSpPr>
          <p:cNvPr id="13" name="Text Placeholder 10">
            <a:extLst>
              <a:ext uri="{FF2B5EF4-FFF2-40B4-BE49-F238E27FC236}">
                <a16:creationId xmlns:a16="http://schemas.microsoft.com/office/drawing/2014/main" id="{E9AE174D-09C3-A9D7-0E88-1A65EA257F54}"/>
              </a:ext>
            </a:extLst>
          </p:cNvPr>
          <p:cNvSpPr>
            <a:spLocks noGrp="1"/>
          </p:cNvSpPr>
          <p:nvPr>
            <p:ph type="body" sz="quarter" idx="14" hasCustomPrompt="1"/>
          </p:nvPr>
        </p:nvSpPr>
        <p:spPr>
          <a:xfrm>
            <a:off x="1266823" y="395778"/>
            <a:ext cx="3129329" cy="243620"/>
          </a:xfrm>
          <a:prstGeom prst="rect">
            <a:avLst/>
          </a:prstGeom>
        </p:spPr>
        <p:txBody>
          <a:bodyPr>
            <a:noAutofit/>
          </a:bodyPr>
          <a:lstStyle>
            <a:lvl1pPr marL="0" indent="0">
              <a:buNone/>
              <a:defRPr sz="1050" b="0" i="0">
                <a:solidFill>
                  <a:schemeClr val="bg1">
                    <a:lumMod val="50000"/>
                  </a:schemeClr>
                </a:solidFill>
                <a:latin typeface="Century Gothic" panose="020B0502020202020204" pitchFamily="34" charset="0"/>
              </a:defRPr>
            </a:lvl1pPr>
          </a:lstStyle>
          <a:p>
            <a:pPr lvl="0"/>
            <a:r>
              <a:rPr lang="en-US" dirty="0"/>
              <a:t>CLICK TO EDIT MASTER TEXT</a:t>
            </a:r>
          </a:p>
          <a:p>
            <a:pPr lvl="0"/>
            <a:endParaRPr lang="en-US" dirty="0"/>
          </a:p>
        </p:txBody>
      </p:sp>
    </p:spTree>
    <p:extLst>
      <p:ext uri="{BB962C8B-B14F-4D97-AF65-F5344CB8AC3E}">
        <p14:creationId xmlns:p14="http://schemas.microsoft.com/office/powerpoint/2010/main" val="138523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E1117A-9B3B-2C4E-BCD5-1436D0728346}" type="slidenum">
              <a:rPr lang="en-US" smtClean="0"/>
              <a:t>‹#›</a:t>
            </a:fld>
            <a:endParaRPr lang="en-US"/>
          </a:p>
        </p:txBody>
      </p:sp>
    </p:spTree>
    <p:extLst>
      <p:ext uri="{BB962C8B-B14F-4D97-AF65-F5344CB8AC3E}">
        <p14:creationId xmlns:p14="http://schemas.microsoft.com/office/powerpoint/2010/main" val="1221239773"/>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1" r:id="rId3"/>
    <p:sldLayoutId id="2147483662" r:id="rId4"/>
    <p:sldLayoutId id="2147483666" r:id="rId5"/>
    <p:sldLayoutId id="2147483665" r:id="rId6"/>
    <p:sldLayoutId id="2147483667" r:id="rId7"/>
    <p:sldLayoutId id="2147483668" r:id="rId8"/>
    <p:sldLayoutId id="2147483669" r:id="rId9"/>
    <p:sldLayoutId id="2147483670"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aps.google.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639FB-DCF2-923A-11A5-3E5B96F8AB2E}"/>
              </a:ext>
            </a:extLst>
          </p:cNvPr>
          <p:cNvPicPr>
            <a:picLocks noChangeAspect="1"/>
          </p:cNvPicPr>
          <p:nvPr/>
        </p:nvPicPr>
        <p:blipFill>
          <a:blip r:embed="rId2"/>
          <a:stretch>
            <a:fillRect/>
          </a:stretch>
        </p:blipFill>
        <p:spPr>
          <a:xfrm>
            <a:off x="-7470" y="0"/>
            <a:ext cx="9151470" cy="6083044"/>
          </a:xfrm>
          <a:prstGeom prst="rect">
            <a:avLst/>
          </a:prstGeom>
        </p:spPr>
      </p:pic>
      <p:sp>
        <p:nvSpPr>
          <p:cNvPr id="2" name="Text Placeholder 1">
            <a:extLst>
              <a:ext uri="{FF2B5EF4-FFF2-40B4-BE49-F238E27FC236}">
                <a16:creationId xmlns:a16="http://schemas.microsoft.com/office/drawing/2014/main" id="{D68994F3-737C-7504-5AD8-80939AFA474D}"/>
              </a:ext>
            </a:extLst>
          </p:cNvPr>
          <p:cNvSpPr>
            <a:spLocks noGrp="1"/>
          </p:cNvSpPr>
          <p:nvPr>
            <p:ph type="body" sz="quarter" idx="10"/>
          </p:nvPr>
        </p:nvSpPr>
        <p:spPr>
          <a:xfrm>
            <a:off x="466191" y="391555"/>
            <a:ext cx="5840480" cy="504825"/>
          </a:xfrm>
        </p:spPr>
        <p:txBody>
          <a:bodyPr/>
          <a:lstStyle/>
          <a:p>
            <a:pPr algn="l"/>
            <a:r>
              <a:rPr lang="en-US" dirty="0"/>
              <a:t>GEOMETRIC BUILDING DESIGN</a:t>
            </a:r>
          </a:p>
        </p:txBody>
      </p:sp>
      <p:pic>
        <p:nvPicPr>
          <p:cNvPr id="15" name="Picture 14" descr="A blue triangle shaped logo&#10;&#10;Description automatically generated with medium confidence">
            <a:extLst>
              <a:ext uri="{FF2B5EF4-FFF2-40B4-BE49-F238E27FC236}">
                <a16:creationId xmlns:a16="http://schemas.microsoft.com/office/drawing/2014/main" id="{64F8EB97-7B6C-5838-1D21-73F8157EF992}"/>
              </a:ext>
            </a:extLst>
          </p:cNvPr>
          <p:cNvPicPr>
            <a:picLocks noChangeAspect="1"/>
          </p:cNvPicPr>
          <p:nvPr/>
        </p:nvPicPr>
        <p:blipFill>
          <a:blip r:embed="rId3"/>
          <a:stretch>
            <a:fillRect/>
          </a:stretch>
        </p:blipFill>
        <p:spPr>
          <a:xfrm>
            <a:off x="7531331" y="223127"/>
            <a:ext cx="1146478" cy="707312"/>
          </a:xfrm>
          <a:prstGeom prst="rect">
            <a:avLst/>
          </a:prstGeom>
        </p:spPr>
      </p:pic>
    </p:spTree>
    <p:extLst>
      <p:ext uri="{BB962C8B-B14F-4D97-AF65-F5344CB8AC3E}">
        <p14:creationId xmlns:p14="http://schemas.microsoft.com/office/powerpoint/2010/main" val="283073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E6047C-7052-0921-9331-4FD97E063EAD}"/>
              </a:ext>
            </a:extLst>
          </p:cNvPr>
          <p:cNvPicPr>
            <a:picLocks noChangeAspect="1"/>
          </p:cNvPicPr>
          <p:nvPr/>
        </p:nvPicPr>
        <p:blipFill>
          <a:blip r:embed="rId2"/>
          <a:stretch>
            <a:fillRect/>
          </a:stretch>
        </p:blipFill>
        <p:spPr>
          <a:xfrm>
            <a:off x="2751558" y="1116612"/>
            <a:ext cx="3480861" cy="3480861"/>
          </a:xfrm>
          <a:prstGeom prst="ellipse">
            <a:avLst/>
          </a:prstGeom>
          <a:ln w="57150" cmpd="thinThick">
            <a:noFill/>
            <a:prstDash val="sysDash"/>
          </a:ln>
        </p:spPr>
      </p:pic>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9</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2" y="395778"/>
            <a:ext cx="3129329" cy="243620"/>
          </a:xfrm>
        </p:spPr>
        <p:txBody>
          <a:bodyPr/>
          <a:lstStyle/>
          <a:p>
            <a:r>
              <a:rPr lang="en-US" dirty="0"/>
              <a:t>3D HUNT</a:t>
            </a:r>
          </a:p>
        </p:txBody>
      </p:sp>
    </p:spTree>
    <p:extLst>
      <p:ext uri="{BB962C8B-B14F-4D97-AF65-F5344CB8AC3E}">
        <p14:creationId xmlns:p14="http://schemas.microsoft.com/office/powerpoint/2010/main" val="157205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4212852" cy="243620"/>
          </a:xfrm>
        </p:spPr>
        <p:txBody>
          <a:bodyPr/>
          <a:lstStyle/>
          <a:p>
            <a:r>
              <a:rPr lang="en-US" dirty="0"/>
              <a:t>REQUEST FOR PROPOSALS</a:t>
            </a:r>
          </a:p>
        </p:txBody>
      </p:sp>
      <p:sp>
        <p:nvSpPr>
          <p:cNvPr id="4" name="Snip and Round Single Corner Rectangle 4">
            <a:extLst>
              <a:ext uri="{FF2B5EF4-FFF2-40B4-BE49-F238E27FC236}">
                <a16:creationId xmlns:a16="http://schemas.microsoft.com/office/drawing/2014/main" id="{07C3DD4D-38C6-4C0A-8B62-1185FD983754}"/>
              </a:ext>
            </a:extLst>
          </p:cNvPr>
          <p:cNvSpPr/>
          <p:nvPr/>
        </p:nvSpPr>
        <p:spPr>
          <a:xfrm>
            <a:off x="702019" y="900942"/>
            <a:ext cx="3636138" cy="3948257"/>
          </a:xfrm>
          <a:prstGeom prst="snipRoundRect">
            <a:avLst/>
          </a:prstGeom>
          <a:solidFill>
            <a:schemeClr val="bg1">
              <a:lumMod val="95000"/>
            </a:schemeClr>
          </a:solidFill>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C885EBD-B148-891B-5587-B1AD0EFD0C45}"/>
              </a:ext>
            </a:extLst>
          </p:cNvPr>
          <p:cNvPicPr>
            <a:picLocks noChangeAspect="1"/>
          </p:cNvPicPr>
          <p:nvPr/>
        </p:nvPicPr>
        <p:blipFill>
          <a:blip r:embed="rId2"/>
          <a:stretch>
            <a:fillRect/>
          </a:stretch>
        </p:blipFill>
        <p:spPr>
          <a:xfrm>
            <a:off x="4772750" y="1107591"/>
            <a:ext cx="3480861" cy="3480861"/>
          </a:xfrm>
          <a:prstGeom prst="ellipse">
            <a:avLst/>
          </a:prstGeom>
          <a:ln w="57150" cmpd="thinThick">
            <a:noFill/>
            <a:prstDash val="sysDash"/>
          </a:ln>
        </p:spPr>
      </p:pic>
      <p:sp>
        <p:nvSpPr>
          <p:cNvPr id="6" name="TextBox 5">
            <a:extLst>
              <a:ext uri="{FF2B5EF4-FFF2-40B4-BE49-F238E27FC236}">
                <a16:creationId xmlns:a16="http://schemas.microsoft.com/office/drawing/2014/main" id="{5172730D-4574-B658-3DDB-728BA3B4373D}"/>
              </a:ext>
            </a:extLst>
          </p:cNvPr>
          <p:cNvSpPr txBox="1"/>
          <p:nvPr/>
        </p:nvSpPr>
        <p:spPr>
          <a:xfrm>
            <a:off x="807738" y="1314239"/>
            <a:ext cx="3424700" cy="3362459"/>
          </a:xfrm>
          <a:prstGeom prst="rect">
            <a:avLst/>
          </a:prstGeom>
          <a:noFill/>
        </p:spPr>
        <p:txBody>
          <a:bodyPr wrap="square" rtlCol="0">
            <a:spAutoFit/>
          </a:bodyPr>
          <a:lstStyle/>
          <a:p>
            <a:pPr>
              <a:lnSpc>
                <a:spcPts val="1700"/>
              </a:lnSpc>
              <a:spcAft>
                <a:spcPts val="100"/>
              </a:spcAft>
            </a:pPr>
            <a:r>
              <a:rPr lang="en-US" sz="1600" dirty="0">
                <a:solidFill>
                  <a:schemeClr val="tx1"/>
                </a:solidFill>
                <a:latin typeface="Century Gothic" panose="020B0502020202020204" pitchFamily="34" charset="0"/>
              </a:rPr>
              <a:t>The old building down the block is being torn down next month. In its place will be an empty lot, and the city is taking proposals on what should go there. Your job will be to design and propose a new building that could go in its place. To do this, city council is asking that all proposals include a 2D and 3D representation of the design that demonstrates to scale what your proposed building would look like and how it would fit in the available space. </a:t>
            </a:r>
          </a:p>
        </p:txBody>
      </p:sp>
    </p:spTree>
    <p:extLst>
      <p:ext uri="{BB962C8B-B14F-4D97-AF65-F5344CB8AC3E}">
        <p14:creationId xmlns:p14="http://schemas.microsoft.com/office/powerpoint/2010/main" val="290778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WHAT INFORMATION IS NEEDED TO CREATE A PROPOSAL?</a:t>
            </a:r>
          </a:p>
        </p:txBody>
      </p:sp>
      <p:pic>
        <p:nvPicPr>
          <p:cNvPr id="2" name="Picture 1">
            <a:extLst>
              <a:ext uri="{FF2B5EF4-FFF2-40B4-BE49-F238E27FC236}">
                <a16:creationId xmlns:a16="http://schemas.microsoft.com/office/drawing/2014/main" id="{3BDB45D6-0EF4-D5C3-778C-8131FF08D821}"/>
              </a:ext>
            </a:extLst>
          </p:cNvPr>
          <p:cNvPicPr>
            <a:picLocks noChangeAspect="1"/>
          </p:cNvPicPr>
          <p:nvPr/>
        </p:nvPicPr>
        <p:blipFill>
          <a:blip r:embed="rId2"/>
          <a:stretch>
            <a:fillRect/>
          </a:stretch>
        </p:blipFill>
        <p:spPr>
          <a:xfrm>
            <a:off x="1118043" y="794468"/>
            <a:ext cx="2616398" cy="2616398"/>
          </a:xfrm>
          <a:prstGeom prst="ellipse">
            <a:avLst/>
          </a:prstGeom>
          <a:ln w="57150" cmpd="thinThick">
            <a:noFill/>
            <a:prstDash val="sysDash"/>
          </a:ln>
        </p:spPr>
      </p:pic>
      <p:sp>
        <p:nvSpPr>
          <p:cNvPr id="7" name="TextBox 6">
            <a:extLst>
              <a:ext uri="{FF2B5EF4-FFF2-40B4-BE49-F238E27FC236}">
                <a16:creationId xmlns:a16="http://schemas.microsoft.com/office/drawing/2014/main" id="{E3A43E9C-EA35-B706-C2E0-D733A08D562C}"/>
              </a:ext>
            </a:extLst>
          </p:cNvPr>
          <p:cNvSpPr txBox="1"/>
          <p:nvPr/>
        </p:nvSpPr>
        <p:spPr>
          <a:xfrm>
            <a:off x="280266" y="3465968"/>
            <a:ext cx="4224715" cy="1631216"/>
          </a:xfrm>
          <a:prstGeom prst="rect">
            <a:avLst/>
          </a:prstGeom>
          <a:noFill/>
        </p:spPr>
        <p:txBody>
          <a:bodyPr wrap="square" rtlCol="0">
            <a:spAutoFit/>
          </a:bodyPr>
          <a:lstStyle/>
          <a:p>
            <a:pPr algn="ctr"/>
            <a:r>
              <a:rPr lang="en-US" sz="1600" b="1" u="sng"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Task</a:t>
            </a:r>
            <a:r>
              <a:rPr lang="en-US" sz="1400" u="sng"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 </a:t>
            </a:r>
            <a:br>
              <a:rPr lang="en-US" sz="1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br>
            <a:r>
              <a:rPr lang="en-US" sz="1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Create a building design for an empty lot in your community. All proposals must include a 2D and 3D representation of the design that demonstrates to scale what your proposed building would look like and how it would fit in the available space. </a:t>
            </a:r>
            <a:endParaRPr lang="en-US" sz="1400" dirty="0">
              <a:solidFill>
                <a:schemeClr val="bg1"/>
              </a:solidFill>
            </a:endParaRPr>
          </a:p>
        </p:txBody>
      </p:sp>
      <p:sp>
        <p:nvSpPr>
          <p:cNvPr id="8" name="TextBox 7">
            <a:extLst>
              <a:ext uri="{FF2B5EF4-FFF2-40B4-BE49-F238E27FC236}">
                <a16:creationId xmlns:a16="http://schemas.microsoft.com/office/drawing/2014/main" id="{75BB0724-10BF-A231-7E88-6748586FAF98}"/>
              </a:ext>
            </a:extLst>
          </p:cNvPr>
          <p:cNvSpPr txBox="1"/>
          <p:nvPr/>
        </p:nvSpPr>
        <p:spPr>
          <a:xfrm>
            <a:off x="4283242" y="794468"/>
            <a:ext cx="4722849" cy="4302716"/>
          </a:xfrm>
          <a:prstGeom prst="rect">
            <a:avLst/>
          </a:prstGeom>
          <a:noFill/>
        </p:spPr>
        <p:txBody>
          <a:bodyPr wrap="square" rtlCol="0">
            <a:spAutoFit/>
          </a:bodyPr>
          <a:lstStyle/>
          <a:p>
            <a:pPr marL="742950" lvl="1" indent="-285750">
              <a:lnSpc>
                <a:spcPct val="115000"/>
              </a:lnSpc>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Size of lot: </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20,000 square feet</a:t>
            </a:r>
          </a:p>
          <a:p>
            <a:pPr marL="742950" lvl="1" indent="-285750">
              <a:lnSpc>
                <a:spcPct val="115000"/>
              </a:lnSpc>
              <a:buFont typeface="Courier New" panose="02070309020205020404" pitchFamily="49" charset="0"/>
              <a:buChar char="o"/>
            </a:pPr>
            <a:endParaRPr lang="en-US" sz="1400" dirty="0">
              <a:solidFill>
                <a:schemeClr val="bg1"/>
              </a:solidFill>
              <a:latin typeface="Century Gothic" panose="020B0502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Shape of lot: </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Rectangle</a:t>
            </a:r>
          </a:p>
          <a:p>
            <a:pPr marL="742950" lvl="1" indent="-285750">
              <a:lnSpc>
                <a:spcPct val="115000"/>
              </a:lnSpc>
              <a:buFont typeface="Courier New" panose="02070309020205020404" pitchFamily="49" charset="0"/>
              <a:buChar char="o"/>
            </a:pPr>
            <a:endParaRPr lang="en-US" sz="1400" dirty="0">
              <a:solidFill>
                <a:schemeClr val="bg1"/>
              </a:solidFill>
              <a:latin typeface="Century Gothic" panose="020B0502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Perimeter of lot: </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feet</a:t>
            </a:r>
            <a:endParaRPr lang="en-US" sz="1400" dirty="0">
              <a:solidFill>
                <a:schemeClr val="bg1"/>
              </a:solidFill>
              <a:latin typeface="Century Gothic" panose="020B0502020202020204" pitchFamily="34" charset="0"/>
              <a:ea typeface="Arial" panose="020B0604020202020204" pitchFamily="34" charset="0"/>
            </a:endParaRPr>
          </a:p>
          <a:p>
            <a:pPr marL="1143000" lvl="2" indent="-228600">
              <a:lnSpc>
                <a:spcPct val="115000"/>
              </a:lnSpc>
              <a:buFont typeface="Wingdings" panose="05000000000000000000" pitchFamily="2" charset="2"/>
              <a:buChar char=""/>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Dimensions</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 The city hasn’t been able to measure this yet, but we have been told the length is 100 feet longer than the width.</a:t>
            </a:r>
          </a:p>
          <a:p>
            <a:pPr marL="1143000" lvl="2" indent="-228600">
              <a:lnSpc>
                <a:spcPct val="115000"/>
              </a:lnSpc>
              <a:buFont typeface="Wingdings" panose="05000000000000000000" pitchFamily="2" charset="2"/>
              <a:buChar char=""/>
            </a:pPr>
            <a:endParaRPr lang="en-US" sz="1400" dirty="0">
              <a:solidFill>
                <a:schemeClr val="bg1"/>
              </a:solidFill>
              <a:latin typeface="Century Gothic" panose="020B0502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pPr>
            <a:r>
              <a:rPr lang="en-US" sz="1400" b="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Height requirements/restrictions: </a:t>
            </a:r>
            <a:r>
              <a:rPr lang="en-US" sz="14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None</a:t>
            </a:r>
          </a:p>
          <a:p>
            <a:pPr marL="742950" lvl="1" indent="-285750">
              <a:lnSpc>
                <a:spcPct val="115000"/>
              </a:lnSpc>
              <a:buFont typeface="Courier New" panose="02070309020205020404" pitchFamily="49" charset="0"/>
              <a:buChar char="o"/>
            </a:pPr>
            <a:endParaRPr lang="en-US" sz="1400" dirty="0">
              <a:solidFill>
                <a:schemeClr val="bg1"/>
              </a:solidFill>
              <a:latin typeface="Century Gothic" panose="020B0502020202020204" pitchFamily="34" charset="0"/>
              <a:ea typeface="Arial" panose="020B0604020202020204" pitchFamily="34" charset="0"/>
            </a:endParaRPr>
          </a:p>
          <a:p>
            <a:pPr marL="742950" lvl="1" indent="-285750">
              <a:lnSpc>
                <a:spcPct val="115000"/>
              </a:lnSpc>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Additional considerations: </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Buildings that consider the environment and the surrounding community will be given priority review.</a:t>
            </a:r>
            <a:endParaRPr lang="en-US" sz="1400" dirty="0">
              <a:solidFill>
                <a:schemeClr val="bg1"/>
              </a:solidFill>
              <a:latin typeface="Century Gothic" panose="020B0502020202020204" pitchFamily="34" charset="0"/>
              <a:ea typeface="Arial" panose="020B0604020202020204" pitchFamily="34" charset="0"/>
            </a:endParaRPr>
          </a:p>
          <a:p>
            <a:endParaRPr lang="de-DE"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16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FILLING IN THE GAPS</a:t>
            </a:r>
          </a:p>
        </p:txBody>
      </p:sp>
      <p:sp>
        <p:nvSpPr>
          <p:cNvPr id="4" name="TextBox 3">
            <a:extLst>
              <a:ext uri="{FF2B5EF4-FFF2-40B4-BE49-F238E27FC236}">
                <a16:creationId xmlns:a16="http://schemas.microsoft.com/office/drawing/2014/main" id="{EB96B991-3D13-4742-0C57-FB454D0FAEB4}"/>
              </a:ext>
            </a:extLst>
          </p:cNvPr>
          <p:cNvSpPr txBox="1"/>
          <p:nvPr/>
        </p:nvSpPr>
        <p:spPr>
          <a:xfrm>
            <a:off x="491778" y="723260"/>
            <a:ext cx="6224067" cy="861774"/>
          </a:xfrm>
          <a:prstGeom prst="rect">
            <a:avLst/>
          </a:prstGeom>
          <a:noFill/>
        </p:spPr>
        <p:txBody>
          <a:bodyPr wrap="square" rtlCol="0">
            <a:spAutoFit/>
          </a:bodyPr>
          <a:lstStyle/>
          <a:p>
            <a:r>
              <a:rPr lang="en-US" sz="1800" b="1" dirty="0">
                <a:solidFill>
                  <a:schemeClr val="bg1"/>
                </a:solidFill>
                <a:latin typeface="Century Gothic" panose="020B0502020202020204" pitchFamily="34" charset="0"/>
              </a:rPr>
              <a:t>How can we figure out the dimensions of the lot without waiting for the city to measure it?</a:t>
            </a:r>
          </a:p>
          <a:p>
            <a:endParaRPr lang="de-DE"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196B761D-AA6B-C73A-0ECA-42E732CD14A1}"/>
              </a:ext>
            </a:extLst>
          </p:cNvPr>
          <p:cNvSpPr/>
          <p:nvPr/>
        </p:nvSpPr>
        <p:spPr>
          <a:xfrm>
            <a:off x="0" y="1611251"/>
            <a:ext cx="4195482" cy="813492"/>
          </a:xfrm>
          <a:prstGeom prst="rect">
            <a:avLst/>
          </a:prstGeom>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Perimeter of lot: </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feet</a:t>
            </a:r>
            <a:endParaRPr lang="en-US" sz="1400" dirty="0">
              <a:solidFill>
                <a:schemeClr val="bg1"/>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solidFill>
                  <a:schemeClr val="bg1"/>
                </a:solidFill>
                <a:latin typeface="Century Gothic" panose="020B0502020202020204" pitchFamily="34" charset="0"/>
                <a:ea typeface="Arial" panose="020B0604020202020204" pitchFamily="34" charset="0"/>
                <a:cs typeface="Calibri" panose="020F0502020204030204" pitchFamily="34" charset="0"/>
              </a:rPr>
              <a:t>Dimensions</a:t>
            </a: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 Length is 100 feet longer than the width</a:t>
            </a:r>
          </a:p>
        </p:txBody>
      </p:sp>
      <p:sp>
        <p:nvSpPr>
          <p:cNvPr id="6" name="Rectangle 5">
            <a:extLst>
              <a:ext uri="{FF2B5EF4-FFF2-40B4-BE49-F238E27FC236}">
                <a16:creationId xmlns:a16="http://schemas.microsoft.com/office/drawing/2014/main" id="{87CA57A9-FFEE-5881-2FC6-150D768EF32D}"/>
              </a:ext>
            </a:extLst>
          </p:cNvPr>
          <p:cNvSpPr/>
          <p:nvPr/>
        </p:nvSpPr>
        <p:spPr>
          <a:xfrm>
            <a:off x="4457682" y="1503477"/>
            <a:ext cx="4763158" cy="2300886"/>
          </a:xfrm>
          <a:prstGeom prst="rect">
            <a:avLst/>
          </a:prstGeom>
        </p:spPr>
        <p:txBody>
          <a:bodyPr wrap="square">
            <a:spAutoFit/>
          </a:bodyPr>
          <a:lstStyle/>
          <a:p>
            <a:pPr marL="742950" marR="0" lvl="1" indent="-285750">
              <a:lnSpc>
                <a:spcPct val="115000"/>
              </a:lnSpc>
              <a:spcBef>
                <a:spcPts val="0"/>
              </a:spcBef>
              <a:spcAft>
                <a:spcPts val="0"/>
              </a:spcAft>
              <a:buFont typeface="Courier New" panose="02070309020205020404" pitchFamily="49" charset="0"/>
              <a:buChar char="o"/>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 2[x + (x + 100)]</a:t>
            </a:r>
            <a:endParaRPr lang="en-US" sz="1400" dirty="0">
              <a:solidFill>
                <a:schemeClr val="bg1"/>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 2(x + x + 100)</a:t>
            </a:r>
            <a:endParaRPr lang="en-US" sz="1400" dirty="0">
              <a:solidFill>
                <a:schemeClr val="bg1"/>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 2(2x + 100)</a:t>
            </a:r>
            <a:endParaRPr lang="en-US" sz="1400" dirty="0">
              <a:solidFill>
                <a:schemeClr val="bg1"/>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1800 = 4x + 200</a:t>
            </a:r>
            <a:endParaRPr lang="en-US" sz="1400" dirty="0">
              <a:solidFill>
                <a:schemeClr val="bg1"/>
              </a:solidFill>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1600 = 4x</a:t>
            </a:r>
          </a:p>
          <a:p>
            <a:pPr marL="742950" marR="0" lvl="1" indent="-285750">
              <a:lnSpc>
                <a:spcPct val="115000"/>
              </a:lnSpc>
              <a:spcBef>
                <a:spcPts val="0"/>
              </a:spcBef>
              <a:spcAft>
                <a:spcPts val="0"/>
              </a:spcAft>
              <a:buFont typeface="Courier New" panose="02070309020205020404" pitchFamily="49" charset="0"/>
              <a:buChar char="o"/>
            </a:pPr>
            <a:endParaRPr lang="en-US" sz="1400" dirty="0">
              <a:solidFill>
                <a:schemeClr val="bg1"/>
              </a:solidFill>
              <a:latin typeface="Arial" panose="020B0604020202020204" pitchFamily="34" charset="0"/>
              <a:ea typeface="Arial" panose="020B0604020202020204" pitchFamily="34" charset="0"/>
            </a:endParaRPr>
          </a:p>
          <a:p>
            <a:pPr marR="0" lvl="1">
              <a:lnSpc>
                <a:spcPct val="115000"/>
              </a:lnSpc>
              <a:spcBef>
                <a:spcPts val="0"/>
              </a:spcBef>
              <a:spcAft>
                <a:spcPts val="0"/>
              </a:spcAft>
            </a:pP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         Therefore: x = 400</a:t>
            </a:r>
          </a:p>
          <a:p>
            <a:pPr marR="0" lvl="1">
              <a:lnSpc>
                <a:spcPct val="115000"/>
              </a:lnSpc>
              <a:spcBef>
                <a:spcPts val="0"/>
              </a:spcBef>
              <a:spcAft>
                <a:spcPts val="0"/>
              </a:spcAft>
            </a:pPr>
            <a:b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br>
            <a:r>
              <a:rPr lang="en-US" sz="1400" dirty="0">
                <a:solidFill>
                  <a:schemeClr val="bg1"/>
                </a:solidFill>
                <a:latin typeface="Century Gothic" panose="020B0502020202020204" pitchFamily="34" charset="0"/>
                <a:ea typeface="Arial" panose="020B0604020202020204" pitchFamily="34" charset="0"/>
                <a:cs typeface="Calibri" panose="020F0502020204030204" pitchFamily="34" charset="0"/>
              </a:rPr>
              <a:t>         Width = 400 feet and Length = 500 feet</a:t>
            </a:r>
            <a:endParaRPr lang="en-US" sz="1400" dirty="0">
              <a:solidFill>
                <a:schemeClr val="bg1"/>
              </a:solidFill>
              <a:effectLst/>
              <a:latin typeface="Arial" panose="020B0604020202020204" pitchFamily="34" charset="0"/>
              <a:ea typeface="Arial" panose="020B0604020202020204" pitchFamily="34" charset="0"/>
            </a:endParaRPr>
          </a:p>
        </p:txBody>
      </p:sp>
      <p:grpSp>
        <p:nvGrpSpPr>
          <p:cNvPr id="9" name="Group 8">
            <a:extLst>
              <a:ext uri="{FF2B5EF4-FFF2-40B4-BE49-F238E27FC236}">
                <a16:creationId xmlns:a16="http://schemas.microsoft.com/office/drawing/2014/main" id="{786563B2-F13B-E8C5-AB42-11B98342C232}"/>
              </a:ext>
            </a:extLst>
          </p:cNvPr>
          <p:cNvGrpSpPr/>
          <p:nvPr/>
        </p:nvGrpSpPr>
        <p:grpSpPr>
          <a:xfrm>
            <a:off x="157209" y="3034902"/>
            <a:ext cx="4635042" cy="1865149"/>
            <a:chOff x="366295" y="3918857"/>
            <a:chExt cx="4867725" cy="1865149"/>
          </a:xfrm>
        </p:grpSpPr>
        <p:sp>
          <p:nvSpPr>
            <p:cNvPr id="10" name="Rectangle 9">
              <a:extLst>
                <a:ext uri="{FF2B5EF4-FFF2-40B4-BE49-F238E27FC236}">
                  <a16:creationId xmlns:a16="http://schemas.microsoft.com/office/drawing/2014/main" id="{4D3C1E29-214E-1532-3556-38A58AC7958A}"/>
                </a:ext>
              </a:extLst>
            </p:cNvPr>
            <p:cNvSpPr/>
            <p:nvPr/>
          </p:nvSpPr>
          <p:spPr>
            <a:xfrm>
              <a:off x="727537" y="3918857"/>
              <a:ext cx="4181097" cy="15265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4AECFE-7C23-1570-FBB4-BD43CFDC76DE}"/>
                </a:ext>
              </a:extLst>
            </p:cNvPr>
            <p:cNvSpPr txBox="1"/>
            <p:nvPr/>
          </p:nvSpPr>
          <p:spPr>
            <a:xfrm>
              <a:off x="1906491" y="5445452"/>
              <a:ext cx="1771940"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X + 100</a:t>
              </a:r>
            </a:p>
          </p:txBody>
        </p:sp>
        <p:sp>
          <p:nvSpPr>
            <p:cNvPr id="12" name="TextBox 11">
              <a:extLst>
                <a:ext uri="{FF2B5EF4-FFF2-40B4-BE49-F238E27FC236}">
                  <a16:creationId xmlns:a16="http://schemas.microsoft.com/office/drawing/2014/main" id="{0A6640F4-F486-07C0-6938-F815E540C5F7}"/>
                </a:ext>
              </a:extLst>
            </p:cNvPr>
            <p:cNvSpPr txBox="1"/>
            <p:nvPr/>
          </p:nvSpPr>
          <p:spPr>
            <a:xfrm>
              <a:off x="1901379" y="3935574"/>
              <a:ext cx="1771940"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X + 100</a:t>
              </a:r>
            </a:p>
          </p:txBody>
        </p:sp>
        <p:sp>
          <p:nvSpPr>
            <p:cNvPr id="13" name="Rectangle 12">
              <a:extLst>
                <a:ext uri="{FF2B5EF4-FFF2-40B4-BE49-F238E27FC236}">
                  <a16:creationId xmlns:a16="http://schemas.microsoft.com/office/drawing/2014/main" id="{DF786BDD-44D2-F984-A28E-ABD66605F599}"/>
                </a:ext>
              </a:extLst>
            </p:cNvPr>
            <p:cNvSpPr/>
            <p:nvPr/>
          </p:nvSpPr>
          <p:spPr>
            <a:xfrm>
              <a:off x="4974966" y="4556863"/>
              <a:ext cx="259054" cy="338554"/>
            </a:xfrm>
            <a:prstGeom prst="rect">
              <a:avLst/>
            </a:prstGeom>
          </p:spPr>
          <p:txBody>
            <a:bodyPr wrap="square">
              <a:spAutoFit/>
            </a:bodyPr>
            <a:lstStyle/>
            <a:p>
              <a:r>
                <a:rPr lang="en-US" sz="1600" dirty="0">
                  <a:solidFill>
                    <a:schemeClr val="bg1"/>
                  </a:solidFill>
                  <a:latin typeface="Century Gothic" panose="020B0502020202020204" pitchFamily="34" charset="0"/>
                </a:rPr>
                <a:t>X</a:t>
              </a:r>
            </a:p>
          </p:txBody>
        </p:sp>
        <p:sp>
          <p:nvSpPr>
            <p:cNvPr id="14" name="Rectangle 13">
              <a:extLst>
                <a:ext uri="{FF2B5EF4-FFF2-40B4-BE49-F238E27FC236}">
                  <a16:creationId xmlns:a16="http://schemas.microsoft.com/office/drawing/2014/main" id="{86DC2E08-282B-29F6-D0D5-D0F4D1258FFF}"/>
                </a:ext>
              </a:extLst>
            </p:cNvPr>
            <p:cNvSpPr/>
            <p:nvPr/>
          </p:nvSpPr>
          <p:spPr>
            <a:xfrm>
              <a:off x="366295" y="4556863"/>
              <a:ext cx="259054" cy="338554"/>
            </a:xfrm>
            <a:prstGeom prst="rect">
              <a:avLst/>
            </a:prstGeom>
          </p:spPr>
          <p:txBody>
            <a:bodyPr wrap="square">
              <a:spAutoFit/>
            </a:bodyPr>
            <a:lstStyle/>
            <a:p>
              <a:r>
                <a:rPr lang="en-US" sz="1600" dirty="0">
                  <a:solidFill>
                    <a:schemeClr val="bg1"/>
                  </a:solidFill>
                  <a:latin typeface="Century Gothic" panose="020B0502020202020204" pitchFamily="34" charset="0"/>
                </a:rPr>
                <a:t>X</a:t>
              </a:r>
            </a:p>
          </p:txBody>
        </p:sp>
      </p:grpSp>
    </p:spTree>
    <p:extLst>
      <p:ext uri="{BB962C8B-B14F-4D97-AF65-F5344CB8AC3E}">
        <p14:creationId xmlns:p14="http://schemas.microsoft.com/office/powerpoint/2010/main" val="11966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1: DEVELOP A BLUEPRINT TO SCALE</a:t>
            </a:r>
          </a:p>
        </p:txBody>
      </p:sp>
      <p:sp>
        <p:nvSpPr>
          <p:cNvPr id="2" name="Rectangle 1">
            <a:extLst>
              <a:ext uri="{FF2B5EF4-FFF2-40B4-BE49-F238E27FC236}">
                <a16:creationId xmlns:a16="http://schemas.microsoft.com/office/drawing/2014/main" id="{807E648E-875B-C818-C8BD-6CDA74704ECE}"/>
              </a:ext>
            </a:extLst>
          </p:cNvPr>
          <p:cNvSpPr/>
          <p:nvPr/>
        </p:nvSpPr>
        <p:spPr>
          <a:xfrm>
            <a:off x="464397" y="1408704"/>
            <a:ext cx="4778995" cy="2062103"/>
          </a:xfrm>
          <a:prstGeom prst="rect">
            <a:avLst/>
          </a:prstGeom>
        </p:spPr>
        <p:txBody>
          <a:bodyPr wrap="square">
            <a:spAutoFit/>
          </a:bodyPr>
          <a:lstStyle/>
          <a:p>
            <a:r>
              <a:rPr lang="en-US" sz="1600" b="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Task</a:t>
            </a:r>
            <a:r>
              <a:rPr lang="en-US" sz="16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 </a:t>
            </a:r>
          </a:p>
          <a:p>
            <a:endParaRPr lang="en-US" sz="16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endParaRPr>
          </a:p>
          <a:p>
            <a:r>
              <a:rPr lang="en-US" sz="16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Create a building design for an empty lot in your community. All proposals must include a 2D and 3D representation of the design that demonstrates </a:t>
            </a:r>
            <a:r>
              <a:rPr lang="en-US" sz="1600" b="1"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to scale </a:t>
            </a:r>
            <a:r>
              <a:rPr lang="en-US" sz="16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rPr>
              <a:t>what your proposed building would look like and how it would fit in the available space. </a:t>
            </a:r>
            <a:endParaRPr lang="en-US" sz="1600" dirty="0">
              <a:solidFill>
                <a:schemeClr val="bg1"/>
              </a:solidFill>
            </a:endParaRPr>
          </a:p>
        </p:txBody>
      </p:sp>
      <p:sp>
        <p:nvSpPr>
          <p:cNvPr id="7" name="Title 1">
            <a:extLst>
              <a:ext uri="{FF2B5EF4-FFF2-40B4-BE49-F238E27FC236}">
                <a16:creationId xmlns:a16="http://schemas.microsoft.com/office/drawing/2014/main" id="{98EB11ED-5A7D-88D7-EEB2-3943D30A02DD}"/>
              </a:ext>
            </a:extLst>
          </p:cNvPr>
          <p:cNvSpPr txBox="1">
            <a:spLocks/>
          </p:cNvSpPr>
          <p:nvPr/>
        </p:nvSpPr>
        <p:spPr>
          <a:xfrm>
            <a:off x="5448683" y="1967888"/>
            <a:ext cx="32678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nSpc>
                <a:spcPct val="150000"/>
              </a:lnSpc>
            </a:pPr>
            <a:r>
              <a:rPr lang="en-US" sz="1600" b="1" dirty="0">
                <a:solidFill>
                  <a:schemeClr val="bg1"/>
                </a:solidFill>
                <a:latin typeface="Century Gothic" panose="020B0502020202020204" pitchFamily="34" charset="0"/>
              </a:rPr>
              <a:t>To Scale Definition</a:t>
            </a:r>
            <a:r>
              <a:rPr lang="en-US" sz="1600" dirty="0">
                <a:solidFill>
                  <a:schemeClr val="bg1"/>
                </a:solidFill>
                <a:latin typeface="Century Gothic" panose="020B0502020202020204" pitchFamily="34" charset="0"/>
              </a:rPr>
              <a:t>:</a:t>
            </a:r>
          </a:p>
          <a:p>
            <a:pPr lvl="1"/>
            <a:r>
              <a:rPr lang="en-US" sz="1600" dirty="0">
                <a:solidFill>
                  <a:schemeClr val="bg1"/>
                </a:solidFill>
                <a:latin typeface="Century Gothic" panose="020B0502020202020204" pitchFamily="34" charset="0"/>
              </a:rPr>
              <a:t>In a to-scale drawing, every part of the drawing is smaller or larger than the original by a certain </a:t>
            </a:r>
            <a:r>
              <a:rPr lang="en-US" sz="1600" b="1" dirty="0">
                <a:solidFill>
                  <a:schemeClr val="bg1"/>
                </a:solidFill>
                <a:latin typeface="Century Gothic" panose="020B0502020202020204" pitchFamily="34" charset="0"/>
              </a:rPr>
              <a:t>ratio</a:t>
            </a:r>
            <a:r>
              <a:rPr lang="en-US" sz="1600" dirty="0">
                <a:solidFill>
                  <a:schemeClr val="bg1"/>
                </a:solidFill>
                <a:latin typeface="Century Gothic" panose="020B0502020202020204" pitchFamily="34" charset="0"/>
              </a:rPr>
              <a:t>.</a:t>
            </a:r>
          </a:p>
          <a:p>
            <a:pPr lvl="1"/>
            <a:endParaRPr lang="en-US" sz="1600" dirty="0">
              <a:solidFill>
                <a:schemeClr val="bg1"/>
              </a:solidFill>
              <a:latin typeface="Century Gothic" panose="020B0502020202020204" pitchFamily="34" charset="0"/>
            </a:endParaRPr>
          </a:p>
        </p:txBody>
      </p:sp>
      <p:cxnSp>
        <p:nvCxnSpPr>
          <p:cNvPr id="8" name="Straight Arrow Connector 7">
            <a:extLst>
              <a:ext uri="{FF2B5EF4-FFF2-40B4-BE49-F238E27FC236}">
                <a16:creationId xmlns:a16="http://schemas.microsoft.com/office/drawing/2014/main" id="{C00AEF1E-DA70-31B7-B11F-982163508E7A}"/>
              </a:ext>
            </a:extLst>
          </p:cNvPr>
          <p:cNvCxnSpPr/>
          <p:nvPr/>
        </p:nvCxnSpPr>
        <p:spPr>
          <a:xfrm>
            <a:off x="5092653" y="2491053"/>
            <a:ext cx="25537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484E5F-7243-14A8-D538-5CDEDD5C26E5}"/>
              </a:ext>
            </a:extLst>
          </p:cNvPr>
          <p:cNvSpPr txBox="1"/>
          <p:nvPr/>
        </p:nvSpPr>
        <p:spPr>
          <a:xfrm>
            <a:off x="182190" y="1860311"/>
            <a:ext cx="8895920" cy="1815882"/>
          </a:xfrm>
          <a:prstGeom prst="rect">
            <a:avLst/>
          </a:prstGeom>
          <a:noFill/>
        </p:spPr>
        <p:txBody>
          <a:bodyPr wrap="square" rtlCol="0">
            <a:spAutoFit/>
          </a:bodyPr>
          <a:lstStyle/>
          <a:p>
            <a:r>
              <a:rPr lang="en-US" sz="1600" b="1" dirty="0">
                <a:solidFill>
                  <a:schemeClr val="bg1"/>
                </a:solidFill>
                <a:latin typeface="Century Gothic" panose="020B0502020202020204" pitchFamily="34" charset="0"/>
              </a:rPr>
              <a:t>Ratio:  </a:t>
            </a:r>
            <a:r>
              <a:rPr lang="en-US" sz="1600" dirty="0">
                <a:solidFill>
                  <a:schemeClr val="bg1"/>
                </a:solidFill>
                <a:latin typeface="Century Gothic" panose="020B0502020202020204" pitchFamily="34" charset="0"/>
              </a:rPr>
              <a:t>a way to compare two numbers of the same kind or two things of the same type</a:t>
            </a:r>
          </a:p>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Class Ratio of Girls to Boys is ____________ : ______________</a:t>
            </a:r>
          </a:p>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Ratio of _____________’s height to _____________’s height is: _____________ : _____________</a:t>
            </a:r>
          </a:p>
          <a:p>
            <a:endParaRPr lang="en-US" sz="1600" dirty="0">
              <a:solidFill>
                <a:schemeClr val="bg1"/>
              </a:solidFill>
              <a:latin typeface="Century Gothic" panose="020B0502020202020204" pitchFamily="34" charset="0"/>
            </a:endParaRPr>
          </a:p>
          <a:p>
            <a:endParaRPr lang="en-US"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010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1: DEVELOP A BLUEPRINT TO SCALE</a:t>
            </a:r>
          </a:p>
        </p:txBody>
      </p:sp>
      <p:sp>
        <p:nvSpPr>
          <p:cNvPr id="4" name="Title 1">
            <a:extLst>
              <a:ext uri="{FF2B5EF4-FFF2-40B4-BE49-F238E27FC236}">
                <a16:creationId xmlns:a16="http://schemas.microsoft.com/office/drawing/2014/main" id="{1D3E313E-111A-5E40-114B-E448A9C0437E}"/>
              </a:ext>
            </a:extLst>
          </p:cNvPr>
          <p:cNvSpPr txBox="1">
            <a:spLocks/>
          </p:cNvSpPr>
          <p:nvPr/>
        </p:nvSpPr>
        <p:spPr>
          <a:xfrm>
            <a:off x="0" y="993706"/>
            <a:ext cx="32272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nSpc>
                <a:spcPct val="150000"/>
              </a:lnSpc>
            </a:pPr>
            <a:r>
              <a:rPr lang="en-US" sz="1600" b="1" dirty="0">
                <a:solidFill>
                  <a:schemeClr val="bg1"/>
                </a:solidFill>
                <a:latin typeface="Century Gothic" panose="020B0502020202020204" pitchFamily="34" charset="0"/>
              </a:rPr>
              <a:t>To Scale Definition:</a:t>
            </a:r>
          </a:p>
          <a:p>
            <a:pPr lvl="1"/>
            <a:r>
              <a:rPr lang="en-US" sz="1600" dirty="0">
                <a:solidFill>
                  <a:schemeClr val="bg1"/>
                </a:solidFill>
                <a:latin typeface="Century Gothic" panose="020B0502020202020204" pitchFamily="34" charset="0"/>
              </a:rPr>
              <a:t>In a to-scale drawing, every part of the drawing is smaller or larger than the original by a certain </a:t>
            </a:r>
            <a:r>
              <a:rPr lang="en-US" sz="1600" b="1" dirty="0">
                <a:solidFill>
                  <a:schemeClr val="bg1"/>
                </a:solidFill>
                <a:latin typeface="Century Gothic" panose="020B0502020202020204" pitchFamily="34" charset="0"/>
              </a:rPr>
              <a:t>ratio</a:t>
            </a:r>
            <a:r>
              <a:rPr lang="en-US" sz="1600" dirty="0">
                <a:solidFill>
                  <a:schemeClr val="bg1"/>
                </a:solidFill>
                <a:latin typeface="Century Gothic" panose="020B0502020202020204" pitchFamily="34" charset="0"/>
              </a:rPr>
              <a:t>.</a:t>
            </a:r>
          </a:p>
          <a:p>
            <a:pPr lvl="1"/>
            <a:endParaRPr lang="en-US" sz="1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FE1B8B9-4BF6-6B89-DDB5-6EFECAB5ED61}"/>
              </a:ext>
            </a:extLst>
          </p:cNvPr>
          <p:cNvSpPr/>
          <p:nvPr/>
        </p:nvSpPr>
        <p:spPr>
          <a:xfrm>
            <a:off x="460082" y="2483895"/>
            <a:ext cx="3895805" cy="2554545"/>
          </a:xfrm>
          <a:prstGeom prst="rect">
            <a:avLst/>
          </a:prstGeom>
        </p:spPr>
        <p:txBody>
          <a:bodyPr wrap="square">
            <a:spAutoFit/>
          </a:bodyPr>
          <a:lstStyle/>
          <a:p>
            <a:pPr>
              <a:lnSpc>
                <a:spcPct val="150000"/>
              </a:lnSpc>
            </a:pPr>
            <a:r>
              <a:rPr lang="en-US" sz="1600" i="1" dirty="0">
                <a:solidFill>
                  <a:schemeClr val="bg1"/>
                </a:solidFill>
                <a:latin typeface="Century Gothic" panose="020B0502020202020204" pitchFamily="34" charset="0"/>
                <a:ea typeface="Arial" panose="020B0604020202020204" pitchFamily="34" charset="0"/>
                <a:cs typeface="Calibri" panose="020F0502020204030204" pitchFamily="34" charset="0"/>
              </a:rPr>
              <a:t>Scale of 1:10 </a:t>
            </a:r>
          </a:p>
          <a:p>
            <a:r>
              <a:rPr lang="en-US" sz="1600" dirty="0">
                <a:solidFill>
                  <a:schemeClr val="bg1"/>
                </a:solidFill>
                <a:latin typeface="Century Gothic" panose="020B0502020202020204" pitchFamily="34" charset="0"/>
                <a:ea typeface="Arial" panose="020B0604020202020204" pitchFamily="34" charset="0"/>
                <a:cs typeface="Calibri" panose="020F0502020204030204" pitchFamily="34" charset="0"/>
              </a:rPr>
              <a:t>The image is 10x smaller than the actual object: It has an actual size of 10 units but is drawn at a size of 1 unit.</a:t>
            </a:r>
          </a:p>
          <a:p>
            <a:endParaRPr lang="en-US" sz="1600" dirty="0">
              <a:solidFill>
                <a:schemeClr val="bg1"/>
              </a:solidFill>
              <a:latin typeface="Century Gothic" panose="020B0502020202020204" pitchFamily="34" charset="0"/>
              <a:ea typeface="Arial" panose="020B0604020202020204" pitchFamily="34" charset="0"/>
              <a:cs typeface="Calibri" panose="020F0502020204030204" pitchFamily="34" charset="0"/>
            </a:endParaRPr>
          </a:p>
          <a:p>
            <a:pPr>
              <a:lnSpc>
                <a:spcPct val="150000"/>
              </a:lnSpc>
            </a:pPr>
            <a:r>
              <a:rPr lang="en-US" sz="1600" i="1" dirty="0">
                <a:solidFill>
                  <a:schemeClr val="bg1"/>
                </a:solidFill>
                <a:latin typeface="Century Gothic" panose="020B0502020202020204" pitchFamily="34" charset="0"/>
                <a:ea typeface="Arial" panose="020B0604020202020204" pitchFamily="34" charset="0"/>
                <a:cs typeface="Calibri" panose="020F0502020204030204" pitchFamily="34" charset="0"/>
              </a:rPr>
              <a:t>Scale of 10:1</a:t>
            </a:r>
          </a:p>
          <a:p>
            <a:r>
              <a:rPr lang="en-US" sz="1600" dirty="0">
                <a:solidFill>
                  <a:schemeClr val="bg1"/>
                </a:solidFill>
                <a:latin typeface="Century Gothic" panose="020B0502020202020204" pitchFamily="34" charset="0"/>
                <a:ea typeface="Arial" panose="020B0604020202020204" pitchFamily="34" charset="0"/>
                <a:cs typeface="Calibri" panose="020F0502020204030204" pitchFamily="34" charset="0"/>
              </a:rPr>
              <a:t>The image is 10x larger than the actual object. It has an actual size of 1 unit but is drawn at a size of 10 units.</a:t>
            </a:r>
            <a:endParaRPr lang="en-US" sz="1600" dirty="0">
              <a:solidFill>
                <a:schemeClr val="bg1"/>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E531F0A-734E-8E8C-3464-2D3F296AD112}"/>
              </a:ext>
            </a:extLst>
          </p:cNvPr>
          <p:cNvCxnSpPr/>
          <p:nvPr/>
        </p:nvCxnSpPr>
        <p:spPr>
          <a:xfrm>
            <a:off x="583027" y="2483895"/>
            <a:ext cx="348855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5812055-EA0A-76EF-5724-A495DD90BF8A}"/>
              </a:ext>
            </a:extLst>
          </p:cNvPr>
          <p:cNvPicPr>
            <a:picLocks noChangeAspect="1"/>
          </p:cNvPicPr>
          <p:nvPr/>
        </p:nvPicPr>
        <p:blipFill>
          <a:blip r:embed="rId2"/>
          <a:stretch>
            <a:fillRect/>
          </a:stretch>
        </p:blipFill>
        <p:spPr>
          <a:xfrm>
            <a:off x="4774220" y="970174"/>
            <a:ext cx="3786753" cy="3786753"/>
          </a:xfrm>
          <a:prstGeom prst="ellipse">
            <a:avLst/>
          </a:prstGeom>
          <a:ln w="57150" cmpd="thinThick">
            <a:noFill/>
            <a:prstDash val="sysDash"/>
          </a:ln>
        </p:spPr>
      </p:pic>
    </p:spTree>
    <p:extLst>
      <p:ext uri="{BB962C8B-B14F-4D97-AF65-F5344CB8AC3E}">
        <p14:creationId xmlns:p14="http://schemas.microsoft.com/office/powerpoint/2010/main" val="40864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1: DEVELOP A BLUEPRINT TO SCALE</a:t>
            </a:r>
          </a:p>
        </p:txBody>
      </p:sp>
      <p:pic>
        <p:nvPicPr>
          <p:cNvPr id="2" name="Picture 1">
            <a:extLst>
              <a:ext uri="{FF2B5EF4-FFF2-40B4-BE49-F238E27FC236}">
                <a16:creationId xmlns:a16="http://schemas.microsoft.com/office/drawing/2014/main" id="{837255F7-1DE4-CE9B-89F3-D237AC90ED55}"/>
              </a:ext>
            </a:extLst>
          </p:cNvPr>
          <p:cNvPicPr>
            <a:picLocks noChangeAspect="1"/>
          </p:cNvPicPr>
          <p:nvPr/>
        </p:nvPicPr>
        <p:blipFill>
          <a:blip r:embed="rId2"/>
          <a:stretch>
            <a:fillRect/>
          </a:stretch>
        </p:blipFill>
        <p:spPr>
          <a:xfrm>
            <a:off x="2605848" y="906615"/>
            <a:ext cx="3842017" cy="3842017"/>
          </a:xfrm>
          <a:prstGeom prst="ellipse">
            <a:avLst/>
          </a:prstGeom>
          <a:ln w="57150" cmpd="thinThick">
            <a:noFill/>
            <a:prstDash val="sysDash"/>
          </a:ln>
        </p:spPr>
      </p:pic>
    </p:spTree>
    <p:extLst>
      <p:ext uri="{BB962C8B-B14F-4D97-AF65-F5344CB8AC3E}">
        <p14:creationId xmlns:p14="http://schemas.microsoft.com/office/powerpoint/2010/main" val="358918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1: DEVELOP A BLUEPRINT TO SCALE</a:t>
            </a:r>
          </a:p>
        </p:txBody>
      </p:sp>
      <p:sp>
        <p:nvSpPr>
          <p:cNvPr id="4" name="TextBox 3">
            <a:extLst>
              <a:ext uri="{FF2B5EF4-FFF2-40B4-BE49-F238E27FC236}">
                <a16:creationId xmlns:a16="http://schemas.microsoft.com/office/drawing/2014/main" id="{5A7A1377-2C05-0F5B-98A9-A92977EB89BF}"/>
              </a:ext>
            </a:extLst>
          </p:cNvPr>
          <p:cNvSpPr txBox="1"/>
          <p:nvPr/>
        </p:nvSpPr>
        <p:spPr>
          <a:xfrm>
            <a:off x="4950726" y="990795"/>
            <a:ext cx="3578552" cy="2554545"/>
          </a:xfrm>
          <a:prstGeom prst="rect">
            <a:avLst/>
          </a:prstGeom>
          <a:noFill/>
        </p:spPr>
        <p:txBody>
          <a:bodyPr wrap="square" rtlCol="0">
            <a:spAutoFit/>
          </a:bodyPr>
          <a:lstStyle/>
          <a:p>
            <a:r>
              <a:rPr lang="en-US" sz="1600" b="1" dirty="0">
                <a:solidFill>
                  <a:schemeClr val="bg1"/>
                </a:solidFill>
                <a:latin typeface="Century Gothic" panose="020B0502020202020204" pitchFamily="34" charset="0"/>
              </a:rPr>
              <a:t>Peer Review</a:t>
            </a:r>
            <a:r>
              <a:rPr lang="en-US" sz="1600" dirty="0">
                <a:solidFill>
                  <a:schemeClr val="bg1"/>
                </a:solidFill>
                <a:latin typeface="Century Gothic" panose="020B0502020202020204" pitchFamily="34" charset="0"/>
              </a:rPr>
              <a:t>:</a:t>
            </a:r>
          </a:p>
          <a:p>
            <a:pPr lvl="1"/>
            <a:endParaRPr lang="en-US" sz="1600" dirty="0">
              <a:solidFill>
                <a:schemeClr val="bg1"/>
              </a:solidFill>
              <a:latin typeface="Century Gothic" panose="020B0502020202020204" pitchFamily="34" charset="0"/>
            </a:endParaRPr>
          </a:p>
          <a:p>
            <a:pPr lvl="1"/>
            <a:r>
              <a:rPr lang="en-US" sz="1600" dirty="0">
                <a:solidFill>
                  <a:schemeClr val="bg1"/>
                </a:solidFill>
                <a:latin typeface="Century Gothic" panose="020B0502020202020204" pitchFamily="34" charset="0"/>
              </a:rPr>
              <a:t>Are you able to read and understand the blueprint?</a:t>
            </a:r>
          </a:p>
          <a:p>
            <a:pPr lvl="1"/>
            <a:endParaRPr lang="en-US" sz="1600" dirty="0">
              <a:solidFill>
                <a:schemeClr val="bg1"/>
              </a:solidFill>
              <a:latin typeface="Century Gothic" panose="020B0502020202020204" pitchFamily="34" charset="0"/>
            </a:endParaRPr>
          </a:p>
          <a:p>
            <a:pPr lvl="1"/>
            <a:r>
              <a:rPr lang="en-US" sz="1600" dirty="0">
                <a:solidFill>
                  <a:schemeClr val="bg1"/>
                </a:solidFill>
                <a:latin typeface="Century Gothic" panose="020B0502020202020204" pitchFamily="34" charset="0"/>
              </a:rPr>
              <a:t>Are any dimensions missing or has anything been overlooked?</a:t>
            </a:r>
          </a:p>
          <a:p>
            <a:pPr lvl="1"/>
            <a:endParaRPr lang="en-US" sz="1600" dirty="0">
              <a:solidFill>
                <a:schemeClr val="bg1"/>
              </a:solidFill>
              <a:latin typeface="Century Gothic" panose="020B0502020202020204" pitchFamily="34" charset="0"/>
            </a:endParaRPr>
          </a:p>
          <a:p>
            <a:pPr lvl="1"/>
            <a:endParaRPr lang="en-US" sz="1600" dirty="0">
              <a:solidFill>
                <a:schemeClr val="bg1"/>
              </a:solidFill>
              <a:latin typeface="Century Gothic" panose="020B0502020202020204" pitchFamily="34" charset="0"/>
            </a:endParaRPr>
          </a:p>
          <a:p>
            <a:endParaRPr lang="en-US" sz="1600"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94910AC2-E483-8F74-CFAB-9852395F5E0C}"/>
              </a:ext>
            </a:extLst>
          </p:cNvPr>
          <p:cNvPicPr>
            <a:picLocks noChangeAspect="1"/>
          </p:cNvPicPr>
          <p:nvPr/>
        </p:nvPicPr>
        <p:blipFill>
          <a:blip r:embed="rId2"/>
          <a:stretch>
            <a:fillRect/>
          </a:stretch>
        </p:blipFill>
        <p:spPr>
          <a:xfrm>
            <a:off x="468726" y="990795"/>
            <a:ext cx="3842017" cy="3842017"/>
          </a:xfrm>
          <a:prstGeom prst="ellipse">
            <a:avLst/>
          </a:prstGeom>
          <a:ln w="57150" cmpd="thinThick">
            <a:noFill/>
            <a:prstDash val="sysDash"/>
          </a:ln>
        </p:spPr>
      </p:pic>
    </p:spTree>
    <p:extLst>
      <p:ext uri="{BB962C8B-B14F-4D97-AF65-F5344CB8AC3E}">
        <p14:creationId xmlns:p14="http://schemas.microsoft.com/office/powerpoint/2010/main" val="399907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2: DEVELOP A 3D MODEL TO SCALE</a:t>
            </a:r>
          </a:p>
        </p:txBody>
      </p:sp>
      <p:pic>
        <p:nvPicPr>
          <p:cNvPr id="4" name="Picture 3">
            <a:extLst>
              <a:ext uri="{FF2B5EF4-FFF2-40B4-BE49-F238E27FC236}">
                <a16:creationId xmlns:a16="http://schemas.microsoft.com/office/drawing/2014/main" id="{55A19358-7A57-8F15-C113-A1F2174E9C29}"/>
              </a:ext>
            </a:extLst>
          </p:cNvPr>
          <p:cNvPicPr>
            <a:picLocks noChangeAspect="1"/>
          </p:cNvPicPr>
          <p:nvPr/>
        </p:nvPicPr>
        <p:blipFill>
          <a:blip r:embed="rId2"/>
          <a:stretch>
            <a:fillRect/>
          </a:stretch>
        </p:blipFill>
        <p:spPr>
          <a:xfrm>
            <a:off x="2650991" y="906614"/>
            <a:ext cx="3842017" cy="3842017"/>
          </a:xfrm>
          <a:prstGeom prst="ellipse">
            <a:avLst/>
          </a:prstGeom>
          <a:solidFill>
            <a:schemeClr val="bg1"/>
          </a:solidFill>
          <a:ln w="57150" cmpd="thinThick">
            <a:noFill/>
            <a:prstDash val="sysDash"/>
          </a:ln>
        </p:spPr>
      </p:pic>
    </p:spTree>
    <p:extLst>
      <p:ext uri="{BB962C8B-B14F-4D97-AF65-F5344CB8AC3E}">
        <p14:creationId xmlns:p14="http://schemas.microsoft.com/office/powerpoint/2010/main" val="8617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2: DEVELOP A 3D MODEL TO SCALE</a:t>
            </a:r>
          </a:p>
        </p:txBody>
      </p:sp>
      <p:pic>
        <p:nvPicPr>
          <p:cNvPr id="2" name="Picture 1">
            <a:extLst>
              <a:ext uri="{FF2B5EF4-FFF2-40B4-BE49-F238E27FC236}">
                <a16:creationId xmlns:a16="http://schemas.microsoft.com/office/drawing/2014/main" id="{F3BEAA88-3665-4ED7-1379-825C5D2261A4}"/>
              </a:ext>
            </a:extLst>
          </p:cNvPr>
          <p:cNvPicPr>
            <a:picLocks noChangeAspect="1"/>
          </p:cNvPicPr>
          <p:nvPr/>
        </p:nvPicPr>
        <p:blipFill>
          <a:blip r:embed="rId2"/>
          <a:stretch>
            <a:fillRect/>
          </a:stretch>
        </p:blipFill>
        <p:spPr>
          <a:xfrm>
            <a:off x="600315" y="906615"/>
            <a:ext cx="3842017" cy="3842017"/>
          </a:xfrm>
          <a:prstGeom prst="ellipse">
            <a:avLst/>
          </a:prstGeom>
          <a:solidFill>
            <a:schemeClr val="bg1"/>
          </a:solidFill>
          <a:ln w="57150" cmpd="thinThick">
            <a:noFill/>
            <a:prstDash val="sysDash"/>
          </a:ln>
        </p:spPr>
      </p:pic>
      <p:sp>
        <p:nvSpPr>
          <p:cNvPr id="6" name="TextBox 5">
            <a:extLst>
              <a:ext uri="{FF2B5EF4-FFF2-40B4-BE49-F238E27FC236}">
                <a16:creationId xmlns:a16="http://schemas.microsoft.com/office/drawing/2014/main" id="{5495C97B-F4D3-50DF-5807-2B6933689FEA}"/>
              </a:ext>
            </a:extLst>
          </p:cNvPr>
          <p:cNvSpPr txBox="1"/>
          <p:nvPr/>
        </p:nvSpPr>
        <p:spPr>
          <a:xfrm>
            <a:off x="4775845" y="906615"/>
            <a:ext cx="3785129" cy="2800767"/>
          </a:xfrm>
          <a:prstGeom prst="rect">
            <a:avLst/>
          </a:prstGeom>
          <a:noFill/>
        </p:spPr>
        <p:txBody>
          <a:bodyPr wrap="square" rtlCol="0">
            <a:spAutoFit/>
          </a:bodyPr>
          <a:lstStyle/>
          <a:p>
            <a:r>
              <a:rPr lang="en-US" sz="1600" b="1" dirty="0">
                <a:solidFill>
                  <a:schemeClr val="bg1"/>
                </a:solidFill>
                <a:latin typeface="Century Gothic" panose="020B0502020202020204" pitchFamily="34" charset="0"/>
              </a:rPr>
              <a:t>Reminders</a:t>
            </a:r>
            <a:r>
              <a:rPr lang="en-US" sz="1600" dirty="0">
                <a:solidFill>
                  <a:schemeClr val="bg1"/>
                </a:solidFill>
                <a:latin typeface="Century Gothic" panose="020B0502020202020204" pitchFamily="34" charset="0"/>
              </a:rPr>
              <a:t>:</a:t>
            </a:r>
          </a:p>
          <a:p>
            <a:endParaRPr lang="en-US" sz="1600" dirty="0">
              <a:solidFill>
                <a:schemeClr val="bg1"/>
              </a:solidFill>
              <a:latin typeface="Century Gothic" panose="020B0502020202020204" pitchFamily="34" charset="0"/>
            </a:endParaRPr>
          </a:p>
          <a:p>
            <a:pPr marL="514350" indent="-514350">
              <a:buAutoNum type="arabicPeriod"/>
            </a:pPr>
            <a:r>
              <a:rPr lang="en-US" sz="1600" dirty="0">
                <a:solidFill>
                  <a:schemeClr val="bg1"/>
                </a:solidFill>
                <a:latin typeface="Century Gothic" panose="020B0502020202020204" pitchFamily="34" charset="0"/>
              </a:rPr>
              <a:t>Follow the directions on your 3D Construction Handout.</a:t>
            </a:r>
          </a:p>
          <a:p>
            <a:pPr marL="514350" indent="-514350">
              <a:buAutoNum type="arabicPeriod"/>
            </a:pPr>
            <a:endParaRPr lang="en-US" sz="1600" dirty="0">
              <a:solidFill>
                <a:schemeClr val="bg1"/>
              </a:solidFill>
              <a:latin typeface="Century Gothic" panose="020B0502020202020204" pitchFamily="34" charset="0"/>
            </a:endParaRPr>
          </a:p>
          <a:p>
            <a:pPr marL="514350" indent="-514350">
              <a:buAutoNum type="arabicPeriod"/>
            </a:pPr>
            <a:r>
              <a:rPr lang="en-US" sz="1600" dirty="0">
                <a:solidFill>
                  <a:schemeClr val="bg1"/>
                </a:solidFill>
                <a:latin typeface="Century Gothic" panose="020B0502020202020204" pitchFamily="34" charset="0"/>
              </a:rPr>
              <a:t>Consider the thoughts and opinions of all group members as you build your model.</a:t>
            </a:r>
          </a:p>
          <a:p>
            <a:pPr marL="514350" indent="-514350">
              <a:buAutoNum type="arabicPeriod"/>
            </a:pPr>
            <a:endParaRPr lang="en-US" sz="1600" dirty="0">
              <a:solidFill>
                <a:schemeClr val="bg1"/>
              </a:solidFill>
              <a:latin typeface="Century Gothic" panose="020B0502020202020204" pitchFamily="34" charset="0"/>
            </a:endParaRPr>
          </a:p>
          <a:p>
            <a:pPr marL="514350" indent="-514350">
              <a:buAutoNum type="arabicPeriod"/>
            </a:pPr>
            <a:r>
              <a:rPr lang="en-US" sz="1600" dirty="0">
                <a:solidFill>
                  <a:schemeClr val="bg1"/>
                </a:solidFill>
                <a:latin typeface="Century Gothic" panose="020B0502020202020204" pitchFamily="34" charset="0"/>
              </a:rPr>
              <a:t>Have a question? Raise your hand!</a:t>
            </a:r>
          </a:p>
        </p:txBody>
      </p:sp>
    </p:spTree>
    <p:extLst>
      <p:ext uri="{BB962C8B-B14F-4D97-AF65-F5344CB8AC3E}">
        <p14:creationId xmlns:p14="http://schemas.microsoft.com/office/powerpoint/2010/main" val="81857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69F99-0845-6FCB-FFC1-5E099A98CB3C}"/>
              </a:ext>
            </a:extLst>
          </p:cNvPr>
          <p:cNvSpPr>
            <a:spLocks noGrp="1"/>
          </p:cNvSpPr>
          <p:nvPr>
            <p:ph type="sldNum" sz="quarter" idx="12"/>
          </p:nvPr>
        </p:nvSpPr>
        <p:spPr/>
        <p:txBody>
          <a:bodyPr/>
          <a:lstStyle/>
          <a:p>
            <a:fld id="{FAE1117A-9B3B-2C4E-BCD5-1436D0728346}" type="slidenum">
              <a:rPr lang="en-US" smtClean="0"/>
              <a:t>1</a:t>
            </a:fld>
            <a:endParaRPr lang="en-US"/>
          </a:p>
        </p:txBody>
      </p:sp>
      <p:sp>
        <p:nvSpPr>
          <p:cNvPr id="3" name="Text Placeholder 2">
            <a:extLst>
              <a:ext uri="{FF2B5EF4-FFF2-40B4-BE49-F238E27FC236}">
                <a16:creationId xmlns:a16="http://schemas.microsoft.com/office/drawing/2014/main" id="{843A15F0-AA8A-046E-3890-A97BA8E682A4}"/>
              </a:ext>
            </a:extLst>
          </p:cNvPr>
          <p:cNvSpPr>
            <a:spLocks noGrp="1"/>
          </p:cNvSpPr>
          <p:nvPr>
            <p:ph type="body" sz="quarter" idx="13"/>
          </p:nvPr>
        </p:nvSpPr>
        <p:spPr>
          <a:xfrm>
            <a:off x="1266823" y="395778"/>
            <a:ext cx="3129329" cy="243620"/>
          </a:xfrm>
        </p:spPr>
        <p:txBody>
          <a:bodyPr/>
          <a:lstStyle/>
          <a:p>
            <a:r>
              <a:rPr lang="en-US" dirty="0"/>
              <a:t>MAP INVESTIGATIONS</a:t>
            </a:r>
          </a:p>
        </p:txBody>
      </p:sp>
      <p:sp>
        <p:nvSpPr>
          <p:cNvPr id="4" name="Text Placeholder 3">
            <a:extLst>
              <a:ext uri="{FF2B5EF4-FFF2-40B4-BE49-F238E27FC236}">
                <a16:creationId xmlns:a16="http://schemas.microsoft.com/office/drawing/2014/main" id="{981E56C7-3C9D-2287-8136-01B63640182E}"/>
              </a:ext>
            </a:extLst>
          </p:cNvPr>
          <p:cNvSpPr>
            <a:spLocks noGrp="1"/>
          </p:cNvSpPr>
          <p:nvPr>
            <p:ph type="body" sz="quarter" idx="14"/>
          </p:nvPr>
        </p:nvSpPr>
        <p:spPr/>
        <p:txBody>
          <a:bodyPr/>
          <a:lstStyle/>
          <a:p>
            <a:endParaRPr lang="en-US" dirty="0"/>
          </a:p>
        </p:txBody>
      </p:sp>
      <p:sp>
        <p:nvSpPr>
          <p:cNvPr id="5" name="Text Placeholder 3">
            <a:extLst>
              <a:ext uri="{FF2B5EF4-FFF2-40B4-BE49-F238E27FC236}">
                <a16:creationId xmlns:a16="http://schemas.microsoft.com/office/drawing/2014/main" id="{A79CB638-5F48-89F3-CCB9-7313EFAD87B6}"/>
              </a:ext>
            </a:extLst>
          </p:cNvPr>
          <p:cNvSpPr txBox="1">
            <a:spLocks/>
          </p:cNvSpPr>
          <p:nvPr/>
        </p:nvSpPr>
        <p:spPr>
          <a:xfrm>
            <a:off x="4218785" y="940491"/>
            <a:ext cx="4925215" cy="36183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EEBD4A"/>
              </a:buClr>
              <a:buSzPct val="130000"/>
            </a:pPr>
            <a:r>
              <a:rPr lang="en-US" sz="1800" b="1" dirty="0">
                <a:solidFill>
                  <a:srgbClr val="15284B"/>
                </a:solidFill>
                <a:latin typeface="Century Gothic" charset="0"/>
                <a:ea typeface="Century Gothic" charset="0"/>
                <a:cs typeface="Century Gothic" charset="0"/>
              </a:rPr>
              <a:t>Map Statements:</a:t>
            </a:r>
          </a:p>
        </p:txBody>
      </p:sp>
      <p:sp>
        <p:nvSpPr>
          <p:cNvPr id="6" name="Oval 5">
            <a:extLst>
              <a:ext uri="{FF2B5EF4-FFF2-40B4-BE49-F238E27FC236}">
                <a16:creationId xmlns:a16="http://schemas.microsoft.com/office/drawing/2014/main" id="{7D9AB577-4276-8194-FA01-93EE0DBBB793}"/>
              </a:ext>
            </a:extLst>
          </p:cNvPr>
          <p:cNvSpPr/>
          <p:nvPr/>
        </p:nvSpPr>
        <p:spPr>
          <a:xfrm>
            <a:off x="533889" y="940491"/>
            <a:ext cx="3048000" cy="3048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Box 6">
            <a:extLst>
              <a:ext uri="{FF2B5EF4-FFF2-40B4-BE49-F238E27FC236}">
                <a16:creationId xmlns:a16="http://schemas.microsoft.com/office/drawing/2014/main" id="{A3054818-3C54-670A-A714-A64C1AFC7114}"/>
              </a:ext>
            </a:extLst>
          </p:cNvPr>
          <p:cNvSpPr txBox="1"/>
          <p:nvPr/>
        </p:nvSpPr>
        <p:spPr>
          <a:xfrm>
            <a:off x="710689" y="1650137"/>
            <a:ext cx="2751437" cy="1569660"/>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Teacher Note</a:t>
            </a:r>
            <a:r>
              <a:rPr lang="en-US" sz="1600" dirty="0">
                <a:solidFill>
                  <a:schemeClr val="bg1"/>
                </a:solidFill>
                <a:latin typeface="Century Gothic" panose="020B0502020202020204" pitchFamily="34" charset="0"/>
              </a:rPr>
              <a:t>: </a:t>
            </a:r>
          </a:p>
          <a:p>
            <a:pPr algn="ctr"/>
            <a:endParaRPr lang="en-US" sz="1600" dirty="0">
              <a:solidFill>
                <a:schemeClr val="bg1"/>
              </a:solidFill>
              <a:latin typeface="Century Gothic" panose="020B0502020202020204" pitchFamily="34" charset="0"/>
            </a:endParaRPr>
          </a:p>
          <a:p>
            <a:pPr algn="ctr"/>
            <a:r>
              <a:rPr lang="en-US" sz="1600" dirty="0">
                <a:solidFill>
                  <a:schemeClr val="bg1"/>
                </a:solidFill>
                <a:latin typeface="Century Gothic" panose="020B0502020202020204" pitchFamily="34" charset="0"/>
              </a:rPr>
              <a:t>Edit this slide so that an image of a recognizable building/location in your community is here! </a:t>
            </a:r>
          </a:p>
        </p:txBody>
      </p:sp>
      <p:sp>
        <p:nvSpPr>
          <p:cNvPr id="8" name="Rectangle 7">
            <a:extLst>
              <a:ext uri="{FF2B5EF4-FFF2-40B4-BE49-F238E27FC236}">
                <a16:creationId xmlns:a16="http://schemas.microsoft.com/office/drawing/2014/main" id="{0A4AD3F6-B4E2-242C-0203-C13B9AD773DC}"/>
              </a:ext>
            </a:extLst>
          </p:cNvPr>
          <p:cNvSpPr/>
          <p:nvPr/>
        </p:nvSpPr>
        <p:spPr>
          <a:xfrm>
            <a:off x="4920922" y="1783093"/>
            <a:ext cx="3932831" cy="338554"/>
          </a:xfrm>
          <a:prstGeom prst="rect">
            <a:avLst/>
          </a:prstGeom>
        </p:spPr>
        <p:txBody>
          <a:bodyPr wrap="square">
            <a:spAutoFit/>
          </a:bodyPr>
          <a:lstStyle/>
          <a:p>
            <a:pPr marL="360000" indent="-360000">
              <a:spcAft>
                <a:spcPts val="1200"/>
              </a:spcAft>
              <a:buClr>
                <a:srgbClr val="EEBD4A"/>
              </a:buClr>
              <a:buSzPct val="130000"/>
              <a:buFont typeface="Arial"/>
              <a:buChar char="•"/>
            </a:pPr>
            <a:r>
              <a:rPr lang="en-US" sz="1600" dirty="0">
                <a:solidFill>
                  <a:srgbClr val="15284B"/>
                </a:solidFill>
                <a:latin typeface="Century Gothic" charset="0"/>
                <a:ea typeface="Century Gothic" charset="0"/>
                <a:cs typeface="Century Gothic" charset="0"/>
              </a:rPr>
              <a:t>The map(s) contain shapes.</a:t>
            </a:r>
          </a:p>
        </p:txBody>
      </p:sp>
      <p:sp>
        <p:nvSpPr>
          <p:cNvPr id="9" name="Rectangle 8">
            <a:extLst>
              <a:ext uri="{FF2B5EF4-FFF2-40B4-BE49-F238E27FC236}">
                <a16:creationId xmlns:a16="http://schemas.microsoft.com/office/drawing/2014/main" id="{C5CA4D8F-FD03-C925-CD61-03F42432E848}"/>
              </a:ext>
            </a:extLst>
          </p:cNvPr>
          <p:cNvSpPr/>
          <p:nvPr/>
        </p:nvSpPr>
        <p:spPr>
          <a:xfrm>
            <a:off x="4920922" y="2265690"/>
            <a:ext cx="3932831" cy="338554"/>
          </a:xfrm>
          <a:prstGeom prst="rect">
            <a:avLst/>
          </a:prstGeom>
        </p:spPr>
        <p:txBody>
          <a:bodyPr wrap="square">
            <a:spAutoFit/>
          </a:bodyPr>
          <a:lstStyle/>
          <a:p>
            <a:pPr marL="360000" indent="-360000">
              <a:spcAft>
                <a:spcPts val="1200"/>
              </a:spcAft>
              <a:buClr>
                <a:srgbClr val="EEBD4A"/>
              </a:buClr>
              <a:buSzPct val="130000"/>
              <a:buFont typeface="Arial"/>
              <a:buChar char="•"/>
            </a:pPr>
            <a:r>
              <a:rPr lang="en-US" sz="1600" dirty="0">
                <a:solidFill>
                  <a:srgbClr val="15284B"/>
                </a:solidFill>
                <a:latin typeface="Century Gothic" charset="0"/>
                <a:ea typeface="Century Gothic" charset="0"/>
                <a:cs typeface="Century Gothic" charset="0"/>
              </a:rPr>
              <a:t>__________________________.</a:t>
            </a:r>
          </a:p>
        </p:txBody>
      </p:sp>
      <p:sp>
        <p:nvSpPr>
          <p:cNvPr id="10" name="Rectangle 9">
            <a:extLst>
              <a:ext uri="{FF2B5EF4-FFF2-40B4-BE49-F238E27FC236}">
                <a16:creationId xmlns:a16="http://schemas.microsoft.com/office/drawing/2014/main" id="{E1CC2DE0-A516-2816-A71C-9BB2F78C7D4B}"/>
              </a:ext>
            </a:extLst>
          </p:cNvPr>
          <p:cNvSpPr/>
          <p:nvPr/>
        </p:nvSpPr>
        <p:spPr>
          <a:xfrm>
            <a:off x="4920922" y="2748287"/>
            <a:ext cx="3932831" cy="338554"/>
          </a:xfrm>
          <a:prstGeom prst="rect">
            <a:avLst/>
          </a:prstGeom>
        </p:spPr>
        <p:txBody>
          <a:bodyPr wrap="square">
            <a:spAutoFit/>
          </a:bodyPr>
          <a:lstStyle/>
          <a:p>
            <a:pPr marL="360000" indent="-360000">
              <a:spcAft>
                <a:spcPts val="1200"/>
              </a:spcAft>
              <a:buClr>
                <a:srgbClr val="EEBD4A"/>
              </a:buClr>
              <a:buSzPct val="130000"/>
              <a:buFont typeface="Arial"/>
              <a:buChar char="•"/>
            </a:pPr>
            <a:r>
              <a:rPr lang="en-US" sz="1600" dirty="0">
                <a:solidFill>
                  <a:srgbClr val="15284B"/>
                </a:solidFill>
                <a:latin typeface="Century Gothic" charset="0"/>
                <a:ea typeface="Century Gothic" charset="0"/>
                <a:cs typeface="Century Gothic" charset="0"/>
              </a:rPr>
              <a:t>__________________________.</a:t>
            </a:r>
          </a:p>
        </p:txBody>
      </p:sp>
      <p:sp>
        <p:nvSpPr>
          <p:cNvPr id="11" name="Rectangle 10">
            <a:extLst>
              <a:ext uri="{FF2B5EF4-FFF2-40B4-BE49-F238E27FC236}">
                <a16:creationId xmlns:a16="http://schemas.microsoft.com/office/drawing/2014/main" id="{F63649C0-20DA-18A2-946F-6B1C7A8E7C26}"/>
              </a:ext>
            </a:extLst>
          </p:cNvPr>
          <p:cNvSpPr/>
          <p:nvPr/>
        </p:nvSpPr>
        <p:spPr>
          <a:xfrm>
            <a:off x="4920922" y="3230884"/>
            <a:ext cx="3932831" cy="338554"/>
          </a:xfrm>
          <a:prstGeom prst="rect">
            <a:avLst/>
          </a:prstGeom>
        </p:spPr>
        <p:txBody>
          <a:bodyPr wrap="square">
            <a:spAutoFit/>
          </a:bodyPr>
          <a:lstStyle/>
          <a:p>
            <a:pPr marL="360000" indent="-360000">
              <a:spcAft>
                <a:spcPts val="1200"/>
              </a:spcAft>
              <a:buClr>
                <a:srgbClr val="EEBD4A"/>
              </a:buClr>
              <a:buSzPct val="130000"/>
              <a:buFont typeface="Arial"/>
              <a:buChar char="•"/>
            </a:pPr>
            <a:r>
              <a:rPr lang="en-US" sz="1600" dirty="0">
                <a:solidFill>
                  <a:srgbClr val="15284B"/>
                </a:solidFill>
                <a:latin typeface="Century Gothic" charset="0"/>
                <a:ea typeface="Century Gothic" charset="0"/>
                <a:cs typeface="Century Gothic" charset="0"/>
              </a:rPr>
              <a:t>__________________________.</a:t>
            </a:r>
          </a:p>
        </p:txBody>
      </p:sp>
      <p:sp>
        <p:nvSpPr>
          <p:cNvPr id="12" name="Rectangle 11">
            <a:extLst>
              <a:ext uri="{FF2B5EF4-FFF2-40B4-BE49-F238E27FC236}">
                <a16:creationId xmlns:a16="http://schemas.microsoft.com/office/drawing/2014/main" id="{20B0768E-858E-BC1F-F7CE-904F3CE8F0BB}"/>
              </a:ext>
            </a:extLst>
          </p:cNvPr>
          <p:cNvSpPr/>
          <p:nvPr/>
        </p:nvSpPr>
        <p:spPr>
          <a:xfrm>
            <a:off x="4920922" y="3708677"/>
            <a:ext cx="3932831" cy="338554"/>
          </a:xfrm>
          <a:prstGeom prst="rect">
            <a:avLst/>
          </a:prstGeom>
        </p:spPr>
        <p:txBody>
          <a:bodyPr wrap="square">
            <a:spAutoFit/>
          </a:bodyPr>
          <a:lstStyle/>
          <a:p>
            <a:pPr marL="360000" indent="-360000">
              <a:spcAft>
                <a:spcPts val="1200"/>
              </a:spcAft>
              <a:buClr>
                <a:srgbClr val="EEBD4A"/>
              </a:buClr>
              <a:buSzPct val="130000"/>
              <a:buFont typeface="Arial"/>
              <a:buChar char="•"/>
            </a:pPr>
            <a:r>
              <a:rPr lang="en-US" sz="1600" dirty="0">
                <a:solidFill>
                  <a:srgbClr val="15284B"/>
                </a:solidFill>
                <a:latin typeface="Century Gothic" charset="0"/>
                <a:ea typeface="Century Gothic" charset="0"/>
                <a:cs typeface="Century Gothic" charset="0"/>
              </a:rPr>
              <a:t>__________________________.</a:t>
            </a:r>
          </a:p>
        </p:txBody>
      </p:sp>
      <p:sp>
        <p:nvSpPr>
          <p:cNvPr id="13" name="Rounded Rectangle 12">
            <a:hlinkClick r:id="rId2"/>
            <a:extLst>
              <a:ext uri="{FF2B5EF4-FFF2-40B4-BE49-F238E27FC236}">
                <a16:creationId xmlns:a16="http://schemas.microsoft.com/office/drawing/2014/main" id="{61EE795A-E055-2C19-8CC2-832803D7386E}"/>
              </a:ext>
            </a:extLst>
          </p:cNvPr>
          <p:cNvSpPr/>
          <p:nvPr/>
        </p:nvSpPr>
        <p:spPr>
          <a:xfrm>
            <a:off x="1076350" y="4347134"/>
            <a:ext cx="2020116" cy="420129"/>
          </a:xfrm>
          <a:prstGeom prst="roundRect">
            <a:avLst/>
          </a:prstGeom>
          <a:solidFill>
            <a:srgbClr val="0070C0"/>
          </a:solidFill>
          <a:ln w="22225" cmpd="tri">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201"/>
              </a:solidFill>
            </a:endParaRPr>
          </a:p>
        </p:txBody>
      </p:sp>
      <p:sp>
        <p:nvSpPr>
          <p:cNvPr id="14" name="TextBox 13">
            <a:hlinkClick r:id="rId2"/>
            <a:extLst>
              <a:ext uri="{FF2B5EF4-FFF2-40B4-BE49-F238E27FC236}">
                <a16:creationId xmlns:a16="http://schemas.microsoft.com/office/drawing/2014/main" id="{4794962E-2648-DDC3-14CF-5153ED58A85A}"/>
              </a:ext>
            </a:extLst>
          </p:cNvPr>
          <p:cNvSpPr txBox="1"/>
          <p:nvPr/>
        </p:nvSpPr>
        <p:spPr>
          <a:xfrm>
            <a:off x="1096577" y="4393986"/>
            <a:ext cx="1979663" cy="276999"/>
          </a:xfrm>
          <a:prstGeom prst="rect">
            <a:avLst/>
          </a:prstGeom>
          <a:noFill/>
        </p:spPr>
        <p:txBody>
          <a:bodyPr wrap="square" rtlCol="0">
            <a:spAutoFit/>
          </a:bodyPr>
          <a:lstStyle/>
          <a:p>
            <a:pPr algn="ctr"/>
            <a:r>
              <a:rPr lang="de-DE" sz="1200" dirty="0">
                <a:solidFill>
                  <a:schemeClr val="bg1"/>
                </a:solidFill>
                <a:latin typeface="Century Gothic" panose="020B0502020202020204" pitchFamily="34" charset="0"/>
              </a:rPr>
              <a:t>Google </a:t>
            </a:r>
            <a:r>
              <a:rPr lang="de-DE" sz="1200" dirty="0" err="1">
                <a:solidFill>
                  <a:schemeClr val="bg1"/>
                </a:solidFill>
                <a:latin typeface="Century Gothic" panose="020B0502020202020204" pitchFamily="34" charset="0"/>
              </a:rPr>
              <a:t>Maps</a:t>
            </a:r>
            <a:r>
              <a:rPr lang="de-DE" sz="1200" dirty="0">
                <a:solidFill>
                  <a:schemeClr val="bg1"/>
                </a:solidFill>
                <a:latin typeface="Century Gothic" panose="020B0502020202020204" pitchFamily="34" charset="0"/>
              </a:rPr>
              <a:t> Button</a:t>
            </a:r>
          </a:p>
        </p:txBody>
      </p:sp>
      <p:cxnSp>
        <p:nvCxnSpPr>
          <p:cNvPr id="15" name="Straight Connector 14">
            <a:hlinkClick r:id="rId2"/>
            <a:extLst>
              <a:ext uri="{FF2B5EF4-FFF2-40B4-BE49-F238E27FC236}">
                <a16:creationId xmlns:a16="http://schemas.microsoft.com/office/drawing/2014/main" id="{F292A11B-8205-5E77-F7CF-A67EB99392BA}"/>
              </a:ext>
            </a:extLst>
          </p:cNvPr>
          <p:cNvCxnSpPr/>
          <p:nvPr/>
        </p:nvCxnSpPr>
        <p:spPr>
          <a:xfrm>
            <a:off x="1334493" y="4629795"/>
            <a:ext cx="15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3D0ED2-CBE8-1673-3DDC-6347448E5FF9}"/>
              </a:ext>
            </a:extLst>
          </p:cNvPr>
          <p:cNvCxnSpPr>
            <a:cxnSpLocks/>
          </p:cNvCxnSpPr>
          <p:nvPr/>
        </p:nvCxnSpPr>
        <p:spPr>
          <a:xfrm>
            <a:off x="4330435" y="945409"/>
            <a:ext cx="0" cy="3821854"/>
          </a:xfrm>
          <a:prstGeom prst="line">
            <a:avLst/>
          </a:prstGeom>
          <a:ln>
            <a:solidFill>
              <a:srgbClr val="15284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3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5181042" cy="243620"/>
          </a:xfrm>
        </p:spPr>
        <p:txBody>
          <a:bodyPr/>
          <a:lstStyle/>
          <a:p>
            <a:r>
              <a:rPr lang="en-US" dirty="0"/>
              <a:t>TASK 2: DEVELOP A 3D MODEL TO SCALE</a:t>
            </a:r>
          </a:p>
        </p:txBody>
      </p:sp>
      <p:pic>
        <p:nvPicPr>
          <p:cNvPr id="4" name="Picture 3">
            <a:extLst>
              <a:ext uri="{FF2B5EF4-FFF2-40B4-BE49-F238E27FC236}">
                <a16:creationId xmlns:a16="http://schemas.microsoft.com/office/drawing/2014/main" id="{339731EF-B385-4C8C-51CD-09F8BE91CECC}"/>
              </a:ext>
            </a:extLst>
          </p:cNvPr>
          <p:cNvPicPr>
            <a:picLocks noChangeAspect="1"/>
          </p:cNvPicPr>
          <p:nvPr/>
        </p:nvPicPr>
        <p:blipFill>
          <a:blip r:embed="rId2"/>
          <a:stretch>
            <a:fillRect/>
          </a:stretch>
        </p:blipFill>
        <p:spPr>
          <a:xfrm>
            <a:off x="1237128" y="2878087"/>
            <a:ext cx="2066669" cy="2066669"/>
          </a:xfrm>
          <a:prstGeom prst="ellipse">
            <a:avLst/>
          </a:prstGeom>
          <a:solidFill>
            <a:schemeClr val="bg1"/>
          </a:solidFill>
          <a:ln w="57150" cmpd="thinThick">
            <a:noFill/>
            <a:prstDash val="sysDash"/>
          </a:ln>
        </p:spPr>
      </p:pic>
      <p:sp>
        <p:nvSpPr>
          <p:cNvPr id="5" name="TextBox 4">
            <a:extLst>
              <a:ext uri="{FF2B5EF4-FFF2-40B4-BE49-F238E27FC236}">
                <a16:creationId xmlns:a16="http://schemas.microsoft.com/office/drawing/2014/main" id="{E9E9933A-88F5-EE64-6A7D-AD7109269D65}"/>
              </a:ext>
            </a:extLst>
          </p:cNvPr>
          <p:cNvSpPr txBox="1"/>
          <p:nvPr/>
        </p:nvSpPr>
        <p:spPr>
          <a:xfrm>
            <a:off x="2621432" y="760412"/>
            <a:ext cx="3785129" cy="369332"/>
          </a:xfrm>
          <a:prstGeom prst="rect">
            <a:avLst/>
          </a:prstGeom>
          <a:noFill/>
        </p:spPr>
        <p:txBody>
          <a:bodyPr wrap="square" rtlCol="0">
            <a:spAutoFit/>
          </a:bodyPr>
          <a:lstStyle/>
          <a:p>
            <a:pPr algn="ctr"/>
            <a:r>
              <a:rPr lang="en-US" sz="1800" b="1" dirty="0">
                <a:solidFill>
                  <a:schemeClr val="bg1"/>
                </a:solidFill>
                <a:latin typeface="Century Gothic" panose="020B0502020202020204" pitchFamily="34" charset="0"/>
              </a:rPr>
              <a:t>Challenge Opportunities</a:t>
            </a:r>
            <a:endParaRPr lang="en-US" sz="1800"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DE95D580-9106-CAF4-85E8-E182DC1075EE}"/>
              </a:ext>
            </a:extLst>
          </p:cNvPr>
          <p:cNvSpPr txBox="1"/>
          <p:nvPr/>
        </p:nvSpPr>
        <p:spPr>
          <a:xfrm>
            <a:off x="403040" y="1272251"/>
            <a:ext cx="3654501" cy="1815882"/>
          </a:xfrm>
          <a:prstGeom prst="rect">
            <a:avLst/>
          </a:prstGeom>
          <a:noFill/>
        </p:spPr>
        <p:txBody>
          <a:bodyPr wrap="square" rtlCol="0">
            <a:spAutoFit/>
          </a:bodyPr>
          <a:lstStyle/>
          <a:p>
            <a:pPr lvl="0" algn="ctr"/>
            <a:r>
              <a:rPr lang="en-US" sz="1600" i="1" dirty="0">
                <a:solidFill>
                  <a:schemeClr val="bg1"/>
                </a:solidFill>
                <a:latin typeface="Century Gothic" panose="020B0502020202020204" pitchFamily="34" charset="0"/>
              </a:rPr>
              <a:t>Option 1</a:t>
            </a:r>
            <a:br>
              <a:rPr lang="en-US" sz="1600" i="1" dirty="0">
                <a:solidFill>
                  <a:schemeClr val="bg1"/>
                </a:solidFill>
                <a:latin typeface="Century Gothic" panose="020B0502020202020204" pitchFamily="34" charset="0"/>
              </a:rPr>
            </a:br>
            <a:br>
              <a:rPr lang="en-US" sz="1600" i="1"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 Create more of the internal facility (structures, building features, etc.) within the volume and dimension constraints.</a:t>
            </a:r>
          </a:p>
          <a:p>
            <a:pPr lvl="0" algn="ctr"/>
            <a:endParaRPr lang="en-US" sz="1600"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5E40898A-CD8C-A281-D3A3-FA1F3EE9B8DF}"/>
              </a:ext>
            </a:extLst>
          </p:cNvPr>
          <p:cNvSpPr/>
          <p:nvPr/>
        </p:nvSpPr>
        <p:spPr>
          <a:xfrm>
            <a:off x="4774449" y="1209260"/>
            <a:ext cx="4117834" cy="1815882"/>
          </a:xfrm>
          <a:prstGeom prst="rect">
            <a:avLst/>
          </a:prstGeom>
        </p:spPr>
        <p:txBody>
          <a:bodyPr wrap="square">
            <a:spAutoFit/>
          </a:bodyPr>
          <a:lstStyle/>
          <a:p>
            <a:pPr lvl="0" algn="ctr"/>
            <a:r>
              <a:rPr lang="en-US" sz="1600" i="1" dirty="0">
                <a:solidFill>
                  <a:schemeClr val="bg1"/>
                </a:solidFill>
                <a:latin typeface="Century Gothic" panose="020B0502020202020204" pitchFamily="34" charset="0"/>
              </a:rPr>
              <a:t>Option 2</a:t>
            </a:r>
            <a:br>
              <a:rPr lang="en-US" sz="1600" i="1"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Design a communal green space outside the building that the community could use. Think about native plants and animals that you may want to include in this space!</a:t>
            </a:r>
          </a:p>
        </p:txBody>
      </p:sp>
      <p:pic>
        <p:nvPicPr>
          <p:cNvPr id="9" name="Picture 8">
            <a:extLst>
              <a:ext uri="{FF2B5EF4-FFF2-40B4-BE49-F238E27FC236}">
                <a16:creationId xmlns:a16="http://schemas.microsoft.com/office/drawing/2014/main" id="{ED3FC375-3C17-88A2-1211-26A3D1FF0C48}"/>
              </a:ext>
            </a:extLst>
          </p:cNvPr>
          <p:cNvPicPr>
            <a:picLocks noChangeAspect="1"/>
          </p:cNvPicPr>
          <p:nvPr/>
        </p:nvPicPr>
        <p:blipFill>
          <a:blip r:embed="rId3"/>
          <a:stretch>
            <a:fillRect/>
          </a:stretch>
        </p:blipFill>
        <p:spPr>
          <a:xfrm>
            <a:off x="5840204" y="3025142"/>
            <a:ext cx="1986323" cy="1986323"/>
          </a:xfrm>
          <a:prstGeom prst="ellipse">
            <a:avLst/>
          </a:prstGeom>
          <a:solidFill>
            <a:schemeClr val="bg1"/>
          </a:solidFill>
          <a:ln w="57150" cmpd="thinThick">
            <a:noFill/>
            <a:prstDash val="sysDash"/>
          </a:ln>
        </p:spPr>
      </p:pic>
    </p:spTree>
    <p:extLst>
      <p:ext uri="{BB962C8B-B14F-4D97-AF65-F5344CB8AC3E}">
        <p14:creationId xmlns:p14="http://schemas.microsoft.com/office/powerpoint/2010/main" val="2619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BE5ED4-F8E1-9119-D47A-FE8F77635A64}"/>
              </a:ext>
            </a:extLst>
          </p:cNvPr>
          <p:cNvPicPr>
            <a:picLocks noChangeAspect="1"/>
          </p:cNvPicPr>
          <p:nvPr/>
        </p:nvPicPr>
        <p:blipFill>
          <a:blip r:embed="rId2"/>
          <a:stretch>
            <a:fillRect/>
          </a:stretch>
        </p:blipFill>
        <p:spPr>
          <a:xfrm>
            <a:off x="2570979" y="936033"/>
            <a:ext cx="3842017" cy="3842017"/>
          </a:xfrm>
          <a:prstGeom prst="ellipse">
            <a:avLst/>
          </a:prstGeom>
          <a:ln w="57150" cmpd="thinThick">
            <a:noFill/>
            <a:prstDash val="sysDash"/>
          </a:ln>
        </p:spPr>
      </p:pic>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20</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2" y="395778"/>
            <a:ext cx="3129329" cy="243620"/>
          </a:xfrm>
        </p:spPr>
        <p:txBody>
          <a:bodyPr/>
          <a:lstStyle/>
          <a:p>
            <a:r>
              <a:rPr lang="en-US" dirty="0"/>
              <a:t>CITY COUNCIL PRESENTATION PREP</a:t>
            </a:r>
          </a:p>
        </p:txBody>
      </p:sp>
    </p:spTree>
    <p:extLst>
      <p:ext uri="{BB962C8B-B14F-4D97-AF65-F5344CB8AC3E}">
        <p14:creationId xmlns:p14="http://schemas.microsoft.com/office/powerpoint/2010/main" val="342916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106D93-0773-8EDC-7341-66D2D39763EB}"/>
              </a:ext>
            </a:extLst>
          </p:cNvPr>
          <p:cNvSpPr>
            <a:spLocks noGrp="1"/>
          </p:cNvSpPr>
          <p:nvPr>
            <p:ph type="sldNum" sz="quarter" idx="12"/>
          </p:nvPr>
        </p:nvSpPr>
        <p:spPr/>
        <p:txBody>
          <a:bodyPr/>
          <a:lstStyle/>
          <a:p>
            <a:fld id="{FAE1117A-9B3B-2C4E-BCD5-1436D0728346}" type="slidenum">
              <a:rPr lang="en-US" smtClean="0"/>
              <a:t>21</a:t>
            </a:fld>
            <a:endParaRPr lang="en-US"/>
          </a:p>
        </p:txBody>
      </p:sp>
      <p:sp>
        <p:nvSpPr>
          <p:cNvPr id="3" name="Text Placeholder 2">
            <a:extLst>
              <a:ext uri="{FF2B5EF4-FFF2-40B4-BE49-F238E27FC236}">
                <a16:creationId xmlns:a16="http://schemas.microsoft.com/office/drawing/2014/main" id="{F66B5E4F-2D52-9586-CE23-3F279E3D1102}"/>
              </a:ext>
            </a:extLst>
          </p:cNvPr>
          <p:cNvSpPr>
            <a:spLocks noGrp="1"/>
          </p:cNvSpPr>
          <p:nvPr>
            <p:ph type="body" sz="quarter" idx="13"/>
          </p:nvPr>
        </p:nvSpPr>
        <p:spPr>
          <a:xfrm>
            <a:off x="1266822" y="395778"/>
            <a:ext cx="3129329" cy="243620"/>
          </a:xfrm>
        </p:spPr>
        <p:txBody>
          <a:bodyPr/>
          <a:lstStyle/>
          <a:p>
            <a:r>
              <a:rPr lang="en-US" dirty="0"/>
              <a:t>CITY COUNCIL PRESENTATION PREP</a:t>
            </a:r>
          </a:p>
        </p:txBody>
      </p:sp>
      <p:sp>
        <p:nvSpPr>
          <p:cNvPr id="5" name="Shape 165">
            <a:extLst>
              <a:ext uri="{FF2B5EF4-FFF2-40B4-BE49-F238E27FC236}">
                <a16:creationId xmlns:a16="http://schemas.microsoft.com/office/drawing/2014/main" id="{205B7AC7-4CCF-BA6F-635A-646149A95CB7}"/>
              </a:ext>
            </a:extLst>
          </p:cNvPr>
          <p:cNvSpPr txBox="1">
            <a:spLocks/>
          </p:cNvSpPr>
          <p:nvPr/>
        </p:nvSpPr>
        <p:spPr>
          <a:xfrm>
            <a:off x="-685800" y="1908900"/>
            <a:ext cx="10515600" cy="1325700"/>
          </a:xfrm>
          <a:prstGeom prst="rect">
            <a:avLst/>
          </a:prstGeom>
          <a:noFill/>
          <a:ln>
            <a:noFill/>
          </a:ln>
        </p:spPr>
        <p:txBody>
          <a:bodyPr lIns="91425" tIns="45700" rIns="91425" bIns="457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buClr>
                <a:schemeClr val="dk1"/>
              </a:buClr>
              <a:buSzPct val="25000"/>
              <a:buFont typeface="Calibri"/>
              <a:buNone/>
            </a:pPr>
            <a:r>
              <a:rPr lang="en-US" sz="3000" b="1" dirty="0">
                <a:solidFill>
                  <a:schemeClr val="bg1"/>
                </a:solidFill>
                <a:latin typeface="Century Gothic" panose="020B0502020202020204" pitchFamily="34" charset="0"/>
                <a:ea typeface="Georgia"/>
                <a:cs typeface="Georgia"/>
                <a:sym typeface="Georgia"/>
              </a:rPr>
              <a:t>Welcome to the ______ City Council</a:t>
            </a:r>
            <a:endParaRPr lang="en-US" sz="3000" dirty="0">
              <a:solidFill>
                <a:schemeClr val="bg1"/>
              </a:solidFill>
              <a:latin typeface="Century Gothic" panose="020B0502020202020204" pitchFamily="34" charset="0"/>
              <a:ea typeface="Georgia"/>
              <a:cs typeface="Georgia"/>
              <a:sym typeface="Georgia"/>
            </a:endParaRPr>
          </a:p>
        </p:txBody>
      </p:sp>
    </p:spTree>
    <p:extLst>
      <p:ext uri="{BB962C8B-B14F-4D97-AF65-F5344CB8AC3E}">
        <p14:creationId xmlns:p14="http://schemas.microsoft.com/office/powerpoint/2010/main" val="415890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2B6D53-21D6-FA88-54A3-767C572BB80F}"/>
              </a:ext>
            </a:extLst>
          </p:cNvPr>
          <p:cNvSpPr>
            <a:spLocks noGrp="1"/>
          </p:cNvSpPr>
          <p:nvPr>
            <p:ph type="sldNum" sz="quarter" idx="12"/>
          </p:nvPr>
        </p:nvSpPr>
        <p:spPr/>
        <p:txBody>
          <a:bodyPr/>
          <a:lstStyle/>
          <a:p>
            <a:fld id="{FAE1117A-9B3B-2C4E-BCD5-1436D0728346}" type="slidenum">
              <a:rPr lang="en-US" smtClean="0"/>
              <a:t>22</a:t>
            </a:fld>
            <a:endParaRPr lang="en-US"/>
          </a:p>
        </p:txBody>
      </p:sp>
      <p:sp>
        <p:nvSpPr>
          <p:cNvPr id="3" name="Text Placeholder 2">
            <a:extLst>
              <a:ext uri="{FF2B5EF4-FFF2-40B4-BE49-F238E27FC236}">
                <a16:creationId xmlns:a16="http://schemas.microsoft.com/office/drawing/2014/main" id="{AA891C38-F4D3-7700-C63B-CACBFA427BFB}"/>
              </a:ext>
            </a:extLst>
          </p:cNvPr>
          <p:cNvSpPr>
            <a:spLocks noGrp="1"/>
          </p:cNvSpPr>
          <p:nvPr>
            <p:ph type="body" sz="quarter" idx="13"/>
          </p:nvPr>
        </p:nvSpPr>
        <p:spPr>
          <a:xfrm>
            <a:off x="1266824" y="352357"/>
            <a:ext cx="3129329" cy="243620"/>
          </a:xfrm>
        </p:spPr>
        <p:txBody>
          <a:bodyPr/>
          <a:lstStyle/>
          <a:p>
            <a:r>
              <a:rPr lang="en-US" dirty="0"/>
              <a:t>WINNING PRESENTATION</a:t>
            </a:r>
          </a:p>
        </p:txBody>
      </p:sp>
      <p:pic>
        <p:nvPicPr>
          <p:cNvPr id="5" name="Picture 4">
            <a:extLst>
              <a:ext uri="{FF2B5EF4-FFF2-40B4-BE49-F238E27FC236}">
                <a16:creationId xmlns:a16="http://schemas.microsoft.com/office/drawing/2014/main" id="{B9F1BF81-011C-547B-CC00-03A80469A231}"/>
              </a:ext>
            </a:extLst>
          </p:cNvPr>
          <p:cNvPicPr>
            <a:picLocks noChangeAspect="1"/>
          </p:cNvPicPr>
          <p:nvPr/>
        </p:nvPicPr>
        <p:blipFill>
          <a:blip r:embed="rId2"/>
          <a:stretch>
            <a:fillRect/>
          </a:stretch>
        </p:blipFill>
        <p:spPr>
          <a:xfrm>
            <a:off x="1262892" y="735490"/>
            <a:ext cx="6618216" cy="4305617"/>
          </a:xfrm>
          <a:prstGeom prst="rect">
            <a:avLst/>
          </a:prstGeom>
        </p:spPr>
      </p:pic>
      <p:sp>
        <p:nvSpPr>
          <p:cNvPr id="6" name="Shape 165">
            <a:extLst>
              <a:ext uri="{FF2B5EF4-FFF2-40B4-BE49-F238E27FC236}">
                <a16:creationId xmlns:a16="http://schemas.microsoft.com/office/drawing/2014/main" id="{59618A1D-B5F2-EE2A-6AAE-6BACF4988294}"/>
              </a:ext>
            </a:extLst>
          </p:cNvPr>
          <p:cNvSpPr txBox="1">
            <a:spLocks/>
          </p:cNvSpPr>
          <p:nvPr/>
        </p:nvSpPr>
        <p:spPr>
          <a:xfrm>
            <a:off x="-334993" y="2035613"/>
            <a:ext cx="9451162" cy="1208781"/>
          </a:xfrm>
          <a:prstGeom prst="rect">
            <a:avLst/>
          </a:prstGeom>
          <a:noFill/>
          <a:ln>
            <a:noFill/>
          </a:ln>
        </p:spPr>
        <p:txBody>
          <a:bodyPr lIns="91425" tIns="45700" rIns="91425" bIns="457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
                <a:srgbClr val="000000"/>
              </a:buClr>
              <a:buSzPct val="25000"/>
            </a:pPr>
            <a:r>
              <a:rPr lang="en-US" sz="3000">
                <a:solidFill>
                  <a:srgbClr val="004479"/>
                </a:solidFill>
                <a:latin typeface="Century Gothic" panose="020B0502020202020204" pitchFamily="34" charset="0"/>
                <a:ea typeface="Arial"/>
                <a:cs typeface="Arial"/>
                <a:sym typeface="Arial"/>
              </a:rPr>
              <a:t>The winning proposal is…</a:t>
            </a:r>
            <a:endParaRPr lang="en-US" sz="3000" dirty="0">
              <a:solidFill>
                <a:srgbClr val="004479"/>
              </a:solidFill>
              <a:latin typeface="Century Gothic" panose="020B0502020202020204" pitchFamily="34" charset="0"/>
              <a:ea typeface="Arial"/>
              <a:cs typeface="Arial"/>
              <a:sym typeface="Arial"/>
            </a:endParaRPr>
          </a:p>
        </p:txBody>
      </p:sp>
    </p:spTree>
    <p:extLst>
      <p:ext uri="{BB962C8B-B14F-4D97-AF65-F5344CB8AC3E}">
        <p14:creationId xmlns:p14="http://schemas.microsoft.com/office/powerpoint/2010/main" val="35854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A4960-D058-473B-F41A-F60A20C48298}"/>
              </a:ext>
            </a:extLst>
          </p:cNvPr>
          <p:cNvSpPr>
            <a:spLocks noGrp="1"/>
          </p:cNvSpPr>
          <p:nvPr>
            <p:ph type="sldNum" sz="quarter" idx="12"/>
          </p:nvPr>
        </p:nvSpPr>
        <p:spPr/>
        <p:txBody>
          <a:bodyPr/>
          <a:lstStyle/>
          <a:p>
            <a:fld id="{FAE1117A-9B3B-2C4E-BCD5-1436D0728346}" type="slidenum">
              <a:rPr lang="en-US" smtClean="0"/>
              <a:t>2</a:t>
            </a:fld>
            <a:endParaRPr lang="en-US"/>
          </a:p>
        </p:txBody>
      </p:sp>
      <p:sp>
        <p:nvSpPr>
          <p:cNvPr id="3" name="Text Placeholder 2">
            <a:extLst>
              <a:ext uri="{FF2B5EF4-FFF2-40B4-BE49-F238E27FC236}">
                <a16:creationId xmlns:a16="http://schemas.microsoft.com/office/drawing/2014/main" id="{52C6E4C6-D509-B061-7261-5104C012BBFA}"/>
              </a:ext>
            </a:extLst>
          </p:cNvPr>
          <p:cNvSpPr>
            <a:spLocks noGrp="1"/>
          </p:cNvSpPr>
          <p:nvPr>
            <p:ph type="body" sz="quarter" idx="13"/>
          </p:nvPr>
        </p:nvSpPr>
        <p:spPr>
          <a:xfrm>
            <a:off x="1266823" y="395778"/>
            <a:ext cx="4549029" cy="243620"/>
          </a:xfrm>
        </p:spPr>
        <p:txBody>
          <a:bodyPr/>
          <a:lstStyle/>
          <a:p>
            <a:r>
              <a:rPr lang="en-US" dirty="0"/>
              <a:t>RELATIONSHIP BETWEEN 2D AND 3D SHAPES</a:t>
            </a:r>
          </a:p>
        </p:txBody>
      </p:sp>
      <p:sp>
        <p:nvSpPr>
          <p:cNvPr id="4" name="Text Placeholder 3">
            <a:extLst>
              <a:ext uri="{FF2B5EF4-FFF2-40B4-BE49-F238E27FC236}">
                <a16:creationId xmlns:a16="http://schemas.microsoft.com/office/drawing/2014/main" id="{DCD2170E-A9DA-B196-4775-F66A471CD8C8}"/>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1BBA28C-1888-4ADA-305C-7F939E8DB13A}"/>
              </a:ext>
            </a:extLst>
          </p:cNvPr>
          <p:cNvPicPr>
            <a:picLocks noChangeAspect="1"/>
          </p:cNvPicPr>
          <p:nvPr/>
        </p:nvPicPr>
        <p:blipFill>
          <a:blip r:embed="rId2"/>
          <a:stretch>
            <a:fillRect/>
          </a:stretch>
        </p:blipFill>
        <p:spPr>
          <a:xfrm>
            <a:off x="4602690" y="349944"/>
            <a:ext cx="3480861" cy="3480861"/>
          </a:xfrm>
          <a:prstGeom prst="ellipse">
            <a:avLst/>
          </a:prstGeom>
          <a:ln w="57150" cmpd="thinThick">
            <a:noFill/>
            <a:prstDash val="sysDash"/>
          </a:ln>
        </p:spPr>
      </p:pic>
      <p:sp>
        <p:nvSpPr>
          <p:cNvPr id="6" name="Text Placeholder 2">
            <a:extLst>
              <a:ext uri="{FF2B5EF4-FFF2-40B4-BE49-F238E27FC236}">
                <a16:creationId xmlns:a16="http://schemas.microsoft.com/office/drawing/2014/main" id="{063EBDE3-4411-B400-9C3D-2B146B5E1CB0}"/>
              </a:ext>
            </a:extLst>
          </p:cNvPr>
          <p:cNvSpPr txBox="1">
            <a:spLocks/>
          </p:cNvSpPr>
          <p:nvPr/>
        </p:nvSpPr>
        <p:spPr>
          <a:xfrm>
            <a:off x="628650" y="4340786"/>
            <a:ext cx="7801713" cy="70032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609600" lvl="1" algn="ctr"/>
            <a:r>
              <a:rPr lang="en-US" sz="1800" b="1" dirty="0">
                <a:solidFill>
                  <a:schemeClr val="bg1"/>
                </a:solidFill>
                <a:latin typeface="Century Gothic" panose="020B0502020202020204" pitchFamily="34" charset="0"/>
              </a:rPr>
              <a:t>Discuss: </a:t>
            </a:r>
            <a:r>
              <a:rPr lang="en-US" sz="1800" dirty="0">
                <a:solidFill>
                  <a:schemeClr val="bg1"/>
                </a:solidFill>
                <a:latin typeface="Century Gothic" panose="020B0502020202020204" pitchFamily="34" charset="0"/>
              </a:rPr>
              <a:t>How are the shapes within these two images related?</a:t>
            </a:r>
          </a:p>
          <a:p>
            <a:pPr marL="177800" algn="ctr"/>
            <a:endParaRPr lang="en-US" sz="1800" b="1" dirty="0">
              <a:solidFill>
                <a:schemeClr val="bg1"/>
              </a:solidFill>
              <a:latin typeface="Century Gothic" panose="020B0502020202020204" pitchFamily="34" charset="0"/>
              <a:cs typeface="Century gothic"/>
            </a:endParaRPr>
          </a:p>
        </p:txBody>
      </p:sp>
      <p:grpSp>
        <p:nvGrpSpPr>
          <p:cNvPr id="7" name="Group 6">
            <a:extLst>
              <a:ext uri="{FF2B5EF4-FFF2-40B4-BE49-F238E27FC236}">
                <a16:creationId xmlns:a16="http://schemas.microsoft.com/office/drawing/2014/main" id="{3935AF27-6D7D-9CAA-A80F-B94F38E136F4}"/>
              </a:ext>
            </a:extLst>
          </p:cNvPr>
          <p:cNvGrpSpPr/>
          <p:nvPr/>
        </p:nvGrpSpPr>
        <p:grpSpPr>
          <a:xfrm>
            <a:off x="997484" y="1342013"/>
            <a:ext cx="4451624" cy="1489668"/>
            <a:chOff x="4972873" y="2351312"/>
            <a:chExt cx="4451624" cy="1489668"/>
          </a:xfrm>
        </p:grpSpPr>
        <p:sp>
          <p:nvSpPr>
            <p:cNvPr id="8" name="Text Placeholder 3">
              <a:extLst>
                <a:ext uri="{FF2B5EF4-FFF2-40B4-BE49-F238E27FC236}">
                  <a16:creationId xmlns:a16="http://schemas.microsoft.com/office/drawing/2014/main" id="{C3781CE9-5241-60D9-F529-CD6F2B358CDB}"/>
                </a:ext>
              </a:extLst>
            </p:cNvPr>
            <p:cNvSpPr txBox="1">
              <a:spLocks/>
            </p:cNvSpPr>
            <p:nvPr/>
          </p:nvSpPr>
          <p:spPr>
            <a:xfrm>
              <a:off x="4972873" y="2351312"/>
              <a:ext cx="4393958" cy="68906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60000" indent="-360000">
                <a:lnSpc>
                  <a:spcPct val="110000"/>
                </a:lnSpc>
                <a:spcAft>
                  <a:spcPts val="1200"/>
                </a:spcAft>
                <a:buClr>
                  <a:srgbClr val="EEBD4A"/>
                </a:buClr>
                <a:buSzPct val="130000"/>
                <a:buFont typeface="Arial"/>
                <a:buChar char="•"/>
              </a:pPr>
              <a:r>
                <a:rPr lang="en-US" sz="1600" dirty="0">
                  <a:solidFill>
                    <a:schemeClr val="bg1"/>
                  </a:solidFill>
                  <a:latin typeface="Century Gothic" panose="020B0502020202020204" pitchFamily="34" charset="0"/>
                </a:rPr>
                <a:t>Which map(s) contained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two-dimensional shapes?</a:t>
              </a:r>
            </a:p>
            <a:p>
              <a:pPr>
                <a:lnSpc>
                  <a:spcPct val="110000"/>
                </a:lnSpc>
                <a:spcAft>
                  <a:spcPts val="1200"/>
                </a:spcAft>
                <a:buClr>
                  <a:srgbClr val="EEBD4A"/>
                </a:buClr>
                <a:buSzPct val="130000"/>
              </a:pPr>
              <a:br>
                <a:rPr lang="en-US" sz="1600" dirty="0">
                  <a:solidFill>
                    <a:schemeClr val="bg1"/>
                  </a:solidFill>
                  <a:latin typeface="Century Gothic" panose="020B0502020202020204" pitchFamily="34" charset="0"/>
                  <a:cs typeface="Century gothic"/>
                </a:rPr>
              </a:br>
              <a:endParaRPr lang="en-US" sz="1600" dirty="0">
                <a:solidFill>
                  <a:schemeClr val="bg1"/>
                </a:solidFill>
                <a:latin typeface="Century Gothic" panose="020B0502020202020204" pitchFamily="34" charset="0"/>
                <a:cs typeface="Century gothic"/>
              </a:endParaRPr>
            </a:p>
            <a:p>
              <a:pPr marL="360000" indent="-360000">
                <a:lnSpc>
                  <a:spcPct val="110000"/>
                </a:lnSpc>
                <a:buClr>
                  <a:schemeClr val="accent1">
                    <a:lumMod val="40000"/>
                    <a:lumOff val="60000"/>
                  </a:schemeClr>
                </a:buClr>
                <a:buSzPct val="130000"/>
                <a:buFontTx/>
                <a:buBlip>
                  <a:blip r:embed="rId3"/>
                </a:buBlip>
              </a:pPr>
              <a:endParaRPr lang="en-US" sz="1600" dirty="0">
                <a:solidFill>
                  <a:schemeClr val="bg1"/>
                </a:solidFill>
                <a:latin typeface="Century Gothic" panose="020B0502020202020204" pitchFamily="34" charset="0"/>
                <a:cs typeface="Century gothic"/>
              </a:endParaRPr>
            </a:p>
          </p:txBody>
        </p:sp>
        <p:sp>
          <p:nvSpPr>
            <p:cNvPr id="9" name="Text Placeholder 3">
              <a:extLst>
                <a:ext uri="{FF2B5EF4-FFF2-40B4-BE49-F238E27FC236}">
                  <a16:creationId xmlns:a16="http://schemas.microsoft.com/office/drawing/2014/main" id="{FB94D12C-B465-63BE-1133-5021037DCE5E}"/>
                </a:ext>
              </a:extLst>
            </p:cNvPr>
            <p:cNvSpPr txBox="1">
              <a:spLocks/>
            </p:cNvSpPr>
            <p:nvPr/>
          </p:nvSpPr>
          <p:spPr>
            <a:xfrm>
              <a:off x="5030539" y="3132835"/>
              <a:ext cx="4393958" cy="708145"/>
            </a:xfrm>
            <a:prstGeom prst="rect">
              <a:avLst/>
            </a:prstGeom>
            <a:noFill/>
            <a:ln>
              <a:noFill/>
            </a:ln>
          </p:spPr>
          <p:txBody>
            <a:bodyPr lIns="0" tIns="91425" rIns="91425" bIns="91425" anchor="t" anchorCtr="0"/>
            <a:lstStyle>
              <a:defPPr marR="0" lvl="0" algn="l" rtl="0">
                <a:lnSpc>
                  <a:spcPct val="100000"/>
                </a:lnSpc>
                <a:spcBef>
                  <a:spcPts val="0"/>
                </a:spcBef>
                <a:spcAft>
                  <a:spcPts val="0"/>
                </a:spcAft>
              </a:defPPr>
              <a:lvl1pPr marL="177800" marR="0" lvl="0" indent="0" algn="l" rtl="0" eaLnBrk="1" hangingPunct="1">
                <a:lnSpc>
                  <a:spcPct val="90000"/>
                </a:lnSpc>
                <a:spcBef>
                  <a:spcPts val="1000"/>
                </a:spcBef>
                <a:spcAft>
                  <a:spcPts val="0"/>
                </a:spcAft>
                <a:buClr>
                  <a:schemeClr val="dk1"/>
                </a:buClr>
                <a:buSzPct val="100000"/>
                <a:buFontTx/>
                <a:buNone/>
                <a:defRPr sz="1600" b="0" i="0" u="none" strike="noStrike" cap="none" baseline="0">
                  <a:solidFill>
                    <a:schemeClr val="bg1"/>
                  </a:solidFill>
                  <a:latin typeface="Century Gothic" charset="0"/>
                  <a:ea typeface="Calibri"/>
                  <a:cs typeface="Calibri"/>
                  <a:sym typeface="Calibri"/>
                </a:defRPr>
              </a:lvl1pPr>
              <a:lvl2pPr marL="609600" marR="0" lvl="1" indent="0" algn="l" rtl="0" eaLnBrk="1" hangingPunct="1">
                <a:lnSpc>
                  <a:spcPct val="90000"/>
                </a:lnSpc>
                <a:spcBef>
                  <a:spcPts val="500"/>
                </a:spcBef>
                <a:spcAft>
                  <a:spcPts val="0"/>
                </a:spcAft>
                <a:buClr>
                  <a:schemeClr val="dk1"/>
                </a:buClr>
                <a:buSzPct val="100000"/>
                <a:buFontTx/>
                <a:buNone/>
                <a:defRPr sz="1600" b="0" i="0" u="none" strike="noStrike" cap="none" baseline="0">
                  <a:solidFill>
                    <a:schemeClr val="dk1"/>
                  </a:solidFill>
                  <a:latin typeface="Century Gothic" charset="0"/>
                  <a:ea typeface="Calibri"/>
                  <a:cs typeface="Calibri"/>
                  <a:sym typeface="Calibri"/>
                </a:defRPr>
              </a:lvl2pPr>
              <a:lvl3pPr marL="1041400" marR="0" lvl="2" indent="0" algn="l" rtl="0" eaLnBrk="1" hangingPunct="1">
                <a:lnSpc>
                  <a:spcPct val="90000"/>
                </a:lnSpc>
                <a:spcBef>
                  <a:spcPts val="500"/>
                </a:spcBef>
                <a:spcAft>
                  <a:spcPts val="0"/>
                </a:spcAft>
                <a:buClr>
                  <a:schemeClr val="dk1"/>
                </a:buClr>
                <a:buSzPct val="100000"/>
                <a:buFontTx/>
                <a:buNone/>
                <a:defRPr sz="1600" b="0" i="0" u="none" strike="noStrike" cap="none" baseline="0">
                  <a:solidFill>
                    <a:schemeClr val="dk1"/>
                  </a:solidFill>
                  <a:latin typeface="Century Gothic" charset="0"/>
                  <a:ea typeface="Calibri"/>
                  <a:cs typeface="Calibri"/>
                  <a:sym typeface="Calibri"/>
                </a:defRPr>
              </a:lvl3pPr>
              <a:lvl4pPr marL="1485900" marR="0" lvl="3" indent="0" algn="l" rtl="0" eaLnBrk="1" hangingPunct="1">
                <a:lnSpc>
                  <a:spcPct val="90000"/>
                </a:lnSpc>
                <a:spcBef>
                  <a:spcPts val="500"/>
                </a:spcBef>
                <a:spcAft>
                  <a:spcPts val="0"/>
                </a:spcAft>
                <a:buClr>
                  <a:schemeClr val="dk1"/>
                </a:buClr>
                <a:buSzPct val="100000"/>
                <a:buFontTx/>
                <a:buNone/>
                <a:defRPr sz="1600" b="0" i="0" u="none" strike="noStrike" cap="none" baseline="0">
                  <a:solidFill>
                    <a:schemeClr val="dk1"/>
                  </a:solidFill>
                  <a:latin typeface="Century Gothic" charset="0"/>
                  <a:ea typeface="Calibri"/>
                  <a:cs typeface="Calibri"/>
                  <a:sym typeface="Calibri"/>
                </a:defRPr>
              </a:lvl4pPr>
              <a:lvl5pPr marL="1943100" marR="0" lvl="4" indent="0" algn="l" rtl="0" eaLnBrk="1" hangingPunct="1">
                <a:lnSpc>
                  <a:spcPct val="90000"/>
                </a:lnSpc>
                <a:spcBef>
                  <a:spcPts val="500"/>
                </a:spcBef>
                <a:spcAft>
                  <a:spcPts val="0"/>
                </a:spcAft>
                <a:buClr>
                  <a:schemeClr val="dk1"/>
                </a:buClr>
                <a:buSzPct val="100000"/>
                <a:buFontTx/>
                <a:buNone/>
                <a:defRPr sz="1600" b="0" i="0" u="none" strike="noStrike" cap="none" baseline="0">
                  <a:solidFill>
                    <a:schemeClr val="dk1"/>
                  </a:solidFill>
                  <a:latin typeface="Century Gothic" charset="0"/>
                  <a:ea typeface="Calibri"/>
                  <a:cs typeface="Calibri"/>
                  <a:sym typeface="Calibri"/>
                </a:defRPr>
              </a:lvl5pPr>
              <a:lvl6pPr marL="2514600" marR="0" lvl="5" indent="-114300" algn="l" rtl="0" eaLnBrk="1" hangingPunct="1">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eaLnBrk="1" hangingPunct="1">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eaLnBrk="1" hangingPunct="1">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eaLnBrk="1" hangingPunct="1">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360000" indent="-360000">
                <a:lnSpc>
                  <a:spcPct val="110000"/>
                </a:lnSpc>
                <a:spcBef>
                  <a:spcPts val="0"/>
                </a:spcBef>
                <a:spcAft>
                  <a:spcPts val="1200"/>
                </a:spcAft>
                <a:buClr>
                  <a:srgbClr val="EEBD4A"/>
                </a:buClr>
                <a:buSzPct val="130000"/>
                <a:buFont typeface="Arial"/>
                <a:buChar char="•"/>
              </a:pPr>
              <a:r>
                <a:rPr lang="en-US" dirty="0"/>
                <a:t>Which map(s) contained </a:t>
              </a:r>
              <a:br>
                <a:rPr lang="en-US" dirty="0"/>
              </a:br>
              <a:r>
                <a:rPr lang="en-US" dirty="0"/>
                <a:t>three-dimensional shapes?</a:t>
              </a:r>
            </a:p>
            <a:p>
              <a:pPr marL="0">
                <a:lnSpc>
                  <a:spcPct val="110000"/>
                </a:lnSpc>
                <a:spcBef>
                  <a:spcPts val="0"/>
                </a:spcBef>
                <a:spcAft>
                  <a:spcPts val="1200"/>
                </a:spcAft>
                <a:buClr>
                  <a:srgbClr val="EEBD4A"/>
                </a:buClr>
                <a:buSzPct val="130000"/>
              </a:pPr>
              <a:br>
                <a:rPr lang="en-US" dirty="0">
                  <a:latin typeface="Century gothic"/>
                  <a:cs typeface="Century gothic"/>
                </a:rPr>
              </a:br>
              <a:endParaRPr lang="en-US" dirty="0">
                <a:latin typeface="Century gothic"/>
                <a:cs typeface="Century gothic"/>
              </a:endParaRPr>
            </a:p>
            <a:p>
              <a:pPr marL="360000" indent="-360000">
                <a:lnSpc>
                  <a:spcPct val="110000"/>
                </a:lnSpc>
                <a:spcBef>
                  <a:spcPts val="0"/>
                </a:spcBef>
                <a:buClr>
                  <a:schemeClr val="accent1">
                    <a:lumMod val="40000"/>
                    <a:lumOff val="60000"/>
                  </a:schemeClr>
                </a:buClr>
                <a:buSzPct val="130000"/>
                <a:buFontTx/>
                <a:buBlip>
                  <a:blip r:embed="rId3"/>
                </a:buBlip>
              </a:pPr>
              <a:endParaRPr lang="en-US" dirty="0">
                <a:latin typeface="Century gothic"/>
                <a:cs typeface="Century gothic"/>
              </a:endParaRPr>
            </a:p>
          </p:txBody>
        </p:sp>
      </p:grpSp>
    </p:spTree>
    <p:extLst>
      <p:ext uri="{BB962C8B-B14F-4D97-AF65-F5344CB8AC3E}">
        <p14:creationId xmlns:p14="http://schemas.microsoft.com/office/powerpoint/2010/main" val="9703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6ACAD2-EBB0-253A-F576-CAAC3B661471}"/>
              </a:ext>
            </a:extLst>
          </p:cNvPr>
          <p:cNvSpPr>
            <a:spLocks noGrp="1"/>
          </p:cNvSpPr>
          <p:nvPr>
            <p:ph type="sldNum" sz="quarter" idx="12"/>
          </p:nvPr>
        </p:nvSpPr>
        <p:spPr/>
        <p:txBody>
          <a:bodyPr/>
          <a:lstStyle/>
          <a:p>
            <a:fld id="{FAE1117A-9B3B-2C4E-BCD5-1436D0728346}" type="slidenum">
              <a:rPr lang="en-US" smtClean="0"/>
              <a:t>3</a:t>
            </a:fld>
            <a:endParaRPr lang="en-US"/>
          </a:p>
        </p:txBody>
      </p:sp>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4212852" cy="243620"/>
          </a:xfrm>
        </p:spPr>
        <p:txBody>
          <a:bodyPr/>
          <a:lstStyle/>
          <a:p>
            <a:r>
              <a:rPr lang="en-US" dirty="0"/>
              <a:t>RELATIONSHIP BETWEEN 2D AND 3D SHAPES</a:t>
            </a:r>
          </a:p>
        </p:txBody>
      </p:sp>
      <p:sp>
        <p:nvSpPr>
          <p:cNvPr id="4" name="Text Placeholder 3">
            <a:extLst>
              <a:ext uri="{FF2B5EF4-FFF2-40B4-BE49-F238E27FC236}">
                <a16:creationId xmlns:a16="http://schemas.microsoft.com/office/drawing/2014/main" id="{269A94A6-8E89-3421-C0F3-36D92F6BA49F}"/>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DB600680-5465-7FB3-57C3-69EFA9EBC710}"/>
              </a:ext>
            </a:extLst>
          </p:cNvPr>
          <p:cNvPicPr>
            <a:picLocks noChangeAspect="1"/>
          </p:cNvPicPr>
          <p:nvPr/>
        </p:nvPicPr>
        <p:blipFill>
          <a:blip r:embed="rId2"/>
          <a:stretch>
            <a:fillRect/>
          </a:stretch>
        </p:blipFill>
        <p:spPr>
          <a:xfrm>
            <a:off x="1218201" y="819845"/>
            <a:ext cx="3098394" cy="3098394"/>
          </a:xfrm>
          <a:prstGeom prst="ellipse">
            <a:avLst/>
          </a:prstGeom>
          <a:solidFill>
            <a:schemeClr val="bg1"/>
          </a:solidFill>
          <a:ln w="57150" cmpd="thinThick">
            <a:noFill/>
            <a:prstDash val="sysDash"/>
          </a:ln>
        </p:spPr>
      </p:pic>
      <p:sp>
        <p:nvSpPr>
          <p:cNvPr id="6" name="TextBox 5">
            <a:extLst>
              <a:ext uri="{FF2B5EF4-FFF2-40B4-BE49-F238E27FC236}">
                <a16:creationId xmlns:a16="http://schemas.microsoft.com/office/drawing/2014/main" id="{70EBEF98-ABBD-F3CA-7EAE-3A3A6E9B9663}"/>
              </a:ext>
            </a:extLst>
          </p:cNvPr>
          <p:cNvSpPr txBox="1"/>
          <p:nvPr/>
        </p:nvSpPr>
        <p:spPr>
          <a:xfrm>
            <a:off x="628650" y="3971943"/>
            <a:ext cx="4147147" cy="1323439"/>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Compare/Contrast</a:t>
            </a:r>
            <a:r>
              <a:rPr lang="en-US" sz="1600" dirty="0">
                <a:solidFill>
                  <a:schemeClr val="bg1"/>
                </a:solidFill>
                <a:latin typeface="Century Gothic" panose="020B0502020202020204" pitchFamily="34" charset="0"/>
              </a:rPr>
              <a: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How is this image similar and different to what you saw while “walking around” in Google Map’s street view?</a:t>
            </a:r>
          </a:p>
          <a:p>
            <a:pPr algn="ctr"/>
            <a:endParaRPr lang="de-DE" sz="1600"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3D7B9BB3-55DA-7514-44E0-B78775B58D6A}"/>
              </a:ext>
            </a:extLst>
          </p:cNvPr>
          <p:cNvSpPr txBox="1"/>
          <p:nvPr/>
        </p:nvSpPr>
        <p:spPr>
          <a:xfrm>
            <a:off x="5001615" y="4073188"/>
            <a:ext cx="2670624" cy="830997"/>
          </a:xfrm>
          <a:prstGeom prst="rect">
            <a:avLst/>
          </a:prstGeom>
          <a:noFill/>
        </p:spPr>
        <p:txBody>
          <a:bodyPr wrap="square" rtlCol="0">
            <a:spAutoFit/>
          </a:bodyPr>
          <a:lstStyle/>
          <a:p>
            <a:pPr lvl="1" algn="ctr"/>
            <a:r>
              <a:rPr lang="en-US" sz="1600" dirty="0">
                <a:solidFill>
                  <a:schemeClr val="bg1"/>
                </a:solidFill>
                <a:latin typeface="Century Gothic" panose="020B0502020202020204" pitchFamily="34" charset="0"/>
              </a:rPr>
              <a:t>How is the prism related to the flat,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2D map view?</a:t>
            </a:r>
          </a:p>
        </p:txBody>
      </p:sp>
      <p:pic>
        <p:nvPicPr>
          <p:cNvPr id="8" name="Picture 7">
            <a:extLst>
              <a:ext uri="{FF2B5EF4-FFF2-40B4-BE49-F238E27FC236}">
                <a16:creationId xmlns:a16="http://schemas.microsoft.com/office/drawing/2014/main" id="{F9DB41E0-DA40-B934-BA15-A4992E015CD1}"/>
              </a:ext>
            </a:extLst>
          </p:cNvPr>
          <p:cNvPicPr>
            <a:picLocks noChangeAspect="1"/>
          </p:cNvPicPr>
          <p:nvPr/>
        </p:nvPicPr>
        <p:blipFill>
          <a:blip r:embed="rId3"/>
          <a:stretch>
            <a:fillRect/>
          </a:stretch>
        </p:blipFill>
        <p:spPr>
          <a:xfrm>
            <a:off x="4908753" y="819845"/>
            <a:ext cx="3098394" cy="3098394"/>
          </a:xfrm>
          <a:prstGeom prst="ellipse">
            <a:avLst/>
          </a:prstGeom>
          <a:solidFill>
            <a:schemeClr val="bg1"/>
          </a:solidFill>
          <a:ln w="57150" cmpd="thinThick">
            <a:noFill/>
            <a:prstDash val="sysDash"/>
          </a:ln>
        </p:spPr>
      </p:pic>
    </p:spTree>
    <p:extLst>
      <p:ext uri="{BB962C8B-B14F-4D97-AF65-F5344CB8AC3E}">
        <p14:creationId xmlns:p14="http://schemas.microsoft.com/office/powerpoint/2010/main" val="1606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6ACAD2-EBB0-253A-F576-CAAC3B661471}"/>
              </a:ext>
            </a:extLst>
          </p:cNvPr>
          <p:cNvSpPr>
            <a:spLocks noGrp="1"/>
          </p:cNvSpPr>
          <p:nvPr>
            <p:ph type="sldNum" sz="quarter" idx="12"/>
          </p:nvPr>
        </p:nvSpPr>
        <p:spPr/>
        <p:txBody>
          <a:bodyPr/>
          <a:lstStyle/>
          <a:p>
            <a:fld id="{FAE1117A-9B3B-2C4E-BCD5-1436D0728346}" type="slidenum">
              <a:rPr lang="en-US" smtClean="0"/>
              <a:t>4</a:t>
            </a:fld>
            <a:endParaRPr lang="en-US"/>
          </a:p>
        </p:txBody>
      </p:sp>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4212852" cy="243620"/>
          </a:xfrm>
        </p:spPr>
        <p:txBody>
          <a:bodyPr/>
          <a:lstStyle/>
          <a:p>
            <a:r>
              <a:rPr lang="en-US" dirty="0"/>
              <a:t>RELATIONSHIP BETWEEN 2D AND 3D SHAPES</a:t>
            </a:r>
          </a:p>
        </p:txBody>
      </p:sp>
      <p:sp>
        <p:nvSpPr>
          <p:cNvPr id="4" name="Text Placeholder 3">
            <a:extLst>
              <a:ext uri="{FF2B5EF4-FFF2-40B4-BE49-F238E27FC236}">
                <a16:creationId xmlns:a16="http://schemas.microsoft.com/office/drawing/2014/main" id="{269A94A6-8E89-3421-C0F3-36D92F6BA49F}"/>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18C087C7-B5A7-1F4D-084A-6130075A6592}"/>
              </a:ext>
            </a:extLst>
          </p:cNvPr>
          <p:cNvPicPr>
            <a:picLocks noChangeAspect="1"/>
          </p:cNvPicPr>
          <p:nvPr/>
        </p:nvPicPr>
        <p:blipFill rotWithShape="1">
          <a:blip r:embed="rId2"/>
          <a:srcRect l="261" t="-1314" r="-2887" b="-1314"/>
          <a:stretch/>
        </p:blipFill>
        <p:spPr>
          <a:xfrm>
            <a:off x="2923266" y="1092698"/>
            <a:ext cx="2693773" cy="2693773"/>
          </a:xfrm>
          <a:prstGeom prst="ellipse">
            <a:avLst/>
          </a:prstGeom>
          <a:solidFill>
            <a:schemeClr val="bg1"/>
          </a:solidFill>
          <a:ln w="57150" cmpd="thinThick">
            <a:noFill/>
            <a:prstDash val="sysDash"/>
          </a:ln>
        </p:spPr>
      </p:pic>
      <p:pic>
        <p:nvPicPr>
          <p:cNvPr id="10" name="Picture 9">
            <a:extLst>
              <a:ext uri="{FF2B5EF4-FFF2-40B4-BE49-F238E27FC236}">
                <a16:creationId xmlns:a16="http://schemas.microsoft.com/office/drawing/2014/main" id="{22278E79-36C2-5314-A4D8-8DBEF36C3310}"/>
              </a:ext>
            </a:extLst>
          </p:cNvPr>
          <p:cNvPicPr>
            <a:picLocks noChangeAspect="1"/>
          </p:cNvPicPr>
          <p:nvPr/>
        </p:nvPicPr>
        <p:blipFill rotWithShape="1">
          <a:blip r:embed="rId3"/>
          <a:srcRect l="654" t="3759" r="4437" b="1332"/>
          <a:stretch/>
        </p:blipFill>
        <p:spPr>
          <a:xfrm>
            <a:off x="6108815" y="1127137"/>
            <a:ext cx="2693773" cy="2693773"/>
          </a:xfrm>
          <a:prstGeom prst="ellipse">
            <a:avLst/>
          </a:prstGeom>
          <a:solidFill>
            <a:schemeClr val="bg1"/>
          </a:solidFill>
          <a:ln w="57150" cmpd="thinThick">
            <a:noFill/>
            <a:prstDash val="sysDash"/>
          </a:ln>
        </p:spPr>
      </p:pic>
      <p:sp>
        <p:nvSpPr>
          <p:cNvPr id="11" name="TextBox 10">
            <a:extLst>
              <a:ext uri="{FF2B5EF4-FFF2-40B4-BE49-F238E27FC236}">
                <a16:creationId xmlns:a16="http://schemas.microsoft.com/office/drawing/2014/main" id="{41E7C45E-4E45-6016-A6C0-CA4AFCD9E886}"/>
              </a:ext>
            </a:extLst>
          </p:cNvPr>
          <p:cNvSpPr txBox="1"/>
          <p:nvPr/>
        </p:nvSpPr>
        <p:spPr>
          <a:xfrm>
            <a:off x="221255" y="1527247"/>
            <a:ext cx="2702011" cy="3046988"/>
          </a:xfrm>
          <a:prstGeom prst="rect">
            <a:avLst/>
          </a:prstGeom>
          <a:noFill/>
        </p:spPr>
        <p:txBody>
          <a:bodyPr wrap="square" rtlCol="0">
            <a:spAutoFit/>
          </a:bodyPr>
          <a:lstStyle/>
          <a:p>
            <a:pPr lvl="1"/>
            <a:r>
              <a:rPr lang="en-US" sz="1600" dirty="0">
                <a:solidFill>
                  <a:schemeClr val="bg1"/>
                </a:solidFill>
                <a:latin typeface="Century Gothic" panose="020B0502020202020204" pitchFamily="34" charset="0"/>
              </a:rPr>
              <a:t>If we know that:</a:t>
            </a:r>
          </a:p>
          <a:p>
            <a:pPr lvl="1"/>
            <a:r>
              <a:rPr lang="en-US" sz="1600" dirty="0">
                <a:solidFill>
                  <a:schemeClr val="bg1"/>
                </a:solidFill>
                <a:latin typeface="Century Gothic" panose="020B0502020202020204" pitchFamily="34" charset="0"/>
              </a:rPr>
              <a:t>Area = Length x Width</a:t>
            </a:r>
          </a:p>
          <a:p>
            <a:pPr lvl="1"/>
            <a:endParaRPr lang="en-US" sz="1600" dirty="0">
              <a:solidFill>
                <a:schemeClr val="bg1"/>
              </a:solidFill>
              <a:latin typeface="Century Gothic" panose="020B0502020202020204" pitchFamily="34" charset="0"/>
            </a:endParaRPr>
          </a:p>
          <a:p>
            <a:pPr lvl="1"/>
            <a:r>
              <a:rPr lang="en-US" sz="1600" i="1" dirty="0">
                <a:solidFill>
                  <a:schemeClr val="bg1"/>
                </a:solidFill>
                <a:latin typeface="Century Gothic" panose="020B0502020202020204" pitchFamily="34" charset="0"/>
              </a:rPr>
              <a:t>and</a:t>
            </a:r>
          </a:p>
          <a:p>
            <a:pPr lvl="1"/>
            <a:endParaRPr lang="en-US" sz="1600" dirty="0">
              <a:solidFill>
                <a:schemeClr val="bg1"/>
              </a:solidFill>
              <a:latin typeface="Century Gothic" panose="020B0502020202020204" pitchFamily="34" charset="0"/>
            </a:endParaRPr>
          </a:p>
          <a:p>
            <a:pPr lvl="1"/>
            <a:r>
              <a:rPr lang="en-US" sz="1600" dirty="0">
                <a:solidFill>
                  <a:schemeClr val="bg1"/>
                </a:solidFill>
                <a:latin typeface="Century Gothic" panose="020B0502020202020204" pitchFamily="34" charset="0"/>
              </a:rPr>
              <a:t>Surface Area =  The total area of the surface of a three-dimensional object</a:t>
            </a:r>
          </a:p>
          <a:p>
            <a:pPr lvl="1"/>
            <a:endParaRPr lang="en-US" sz="1600" dirty="0">
              <a:solidFill>
                <a:schemeClr val="bg1"/>
              </a:solidFill>
              <a:latin typeface="Century Gothic" panose="020B0502020202020204" pitchFamily="34" charset="0"/>
            </a:endParaRPr>
          </a:p>
          <a:p>
            <a:pPr lvl="1"/>
            <a:r>
              <a:rPr lang="en-US" sz="1600" dirty="0">
                <a:solidFill>
                  <a:schemeClr val="bg1"/>
                </a:solidFill>
                <a:latin typeface="Century Gothic" panose="020B0502020202020204" pitchFamily="34" charset="0"/>
              </a:rPr>
              <a:t>How can we use </a:t>
            </a:r>
            <a:r>
              <a:rPr lang="en-US" sz="1600" b="1" dirty="0">
                <a:solidFill>
                  <a:schemeClr val="bg1"/>
                </a:solidFill>
                <a:latin typeface="Century Gothic" panose="020B0502020202020204" pitchFamily="34" charset="0"/>
              </a:rPr>
              <a:t>Area</a:t>
            </a:r>
            <a:r>
              <a:rPr lang="en-US" sz="1600" dirty="0">
                <a:solidFill>
                  <a:schemeClr val="bg1"/>
                </a:solidFill>
                <a:latin typeface="Century Gothic" panose="020B0502020202020204" pitchFamily="34" charset="0"/>
              </a:rPr>
              <a:t> to figure out </a:t>
            </a:r>
            <a:r>
              <a:rPr lang="en-US" sz="1600" b="1" dirty="0">
                <a:solidFill>
                  <a:schemeClr val="bg1"/>
                </a:solidFill>
                <a:latin typeface="Century Gothic" panose="020B0502020202020204" pitchFamily="34" charset="0"/>
              </a:rPr>
              <a:t>Surface Area</a:t>
            </a:r>
            <a:r>
              <a:rPr lang="en-US" sz="1600" dirty="0">
                <a:solidFill>
                  <a:schemeClr val="bg1"/>
                </a:solidFill>
                <a:latin typeface="Century Gothic" panose="020B0502020202020204" pitchFamily="34" charset="0"/>
              </a:rPr>
              <a:t>?</a:t>
            </a:r>
          </a:p>
          <a:p>
            <a:endParaRPr lang="de-DE" sz="1600" dirty="0">
              <a:solidFill>
                <a:schemeClr val="bg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6A478060-7F9C-7AE1-832C-04FA0FA143B2}"/>
              </a:ext>
            </a:extLst>
          </p:cNvPr>
          <p:cNvCxnSpPr/>
          <p:nvPr/>
        </p:nvCxnSpPr>
        <p:spPr>
          <a:xfrm>
            <a:off x="5725963" y="2445191"/>
            <a:ext cx="25537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7BA55D5-0E07-67F9-F540-0DAE2F37BEC0}"/>
              </a:ext>
            </a:extLst>
          </p:cNvPr>
          <p:cNvSpPr txBox="1"/>
          <p:nvPr/>
        </p:nvSpPr>
        <p:spPr>
          <a:xfrm>
            <a:off x="3901705" y="3962892"/>
            <a:ext cx="3880023" cy="1569660"/>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Surface Area = 2wl + 2lh + 2hw</a:t>
            </a:r>
          </a:p>
          <a:p>
            <a:pPr algn="ctr"/>
            <a:endParaRPr lang="en-US" sz="1600" dirty="0">
              <a:solidFill>
                <a:schemeClr val="bg1"/>
              </a:solidFill>
              <a:latin typeface="Century Gothic" panose="020B0502020202020204" pitchFamily="34" charset="0"/>
            </a:endParaRPr>
          </a:p>
          <a:p>
            <a:pPr algn="ctr"/>
            <a:r>
              <a:rPr lang="en-US" sz="1600" b="1" dirty="0">
                <a:solidFill>
                  <a:schemeClr val="bg1"/>
                </a:solidFill>
                <a:latin typeface="Century Gothic" panose="020B0502020202020204" pitchFamily="34" charset="0"/>
              </a:rPr>
              <a:t>If h = 20, I = 12 and w = 10 </a:t>
            </a:r>
          </a:p>
          <a:p>
            <a:pPr algn="ctr"/>
            <a:r>
              <a:rPr lang="en-US" sz="1600" b="1" dirty="0">
                <a:solidFill>
                  <a:schemeClr val="bg1"/>
                </a:solidFill>
                <a:latin typeface="Century Gothic" panose="020B0502020202020204" pitchFamily="34" charset="0"/>
              </a:rPr>
              <a:t>what is the surface area of the prism?</a:t>
            </a:r>
          </a:p>
          <a:p>
            <a:pPr algn="ctr"/>
            <a:endParaRPr lang="en-US" sz="1600" dirty="0">
              <a:solidFill>
                <a:schemeClr val="bg1"/>
              </a:solidFill>
              <a:latin typeface="Century Gothic" panose="020B0502020202020204" pitchFamily="34" charset="0"/>
            </a:endParaRPr>
          </a:p>
          <a:p>
            <a:pPr algn="ctr"/>
            <a:endParaRPr lang="de-DE" sz="1600"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03935618-77AE-C4B0-0AC3-3608A81946F6}"/>
              </a:ext>
            </a:extLst>
          </p:cNvPr>
          <p:cNvSpPr txBox="1"/>
          <p:nvPr/>
        </p:nvSpPr>
        <p:spPr>
          <a:xfrm>
            <a:off x="412557" y="638488"/>
            <a:ext cx="6853881" cy="400110"/>
          </a:xfrm>
          <a:prstGeom prst="rect">
            <a:avLst/>
          </a:prstGeom>
          <a:noFill/>
        </p:spPr>
        <p:txBody>
          <a:bodyPr wrap="square" rtlCol="0" anchor="ctr">
            <a:spAutoFit/>
          </a:bodyPr>
          <a:lstStyle/>
          <a:p>
            <a:r>
              <a:rPr lang="en-US" sz="2000" b="1" dirty="0">
                <a:solidFill>
                  <a:schemeClr val="bg1"/>
                </a:solidFill>
                <a:latin typeface="Century Gothic" panose="020B0502020202020204" pitchFamily="34" charset="0"/>
              </a:rPr>
              <a:t>Area and Surface Area of Rectangular Prisms</a:t>
            </a:r>
            <a:endParaRPr lang="de-DE"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91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4212852" cy="243620"/>
          </a:xfrm>
        </p:spPr>
        <p:txBody>
          <a:bodyPr/>
          <a:lstStyle/>
          <a:p>
            <a:r>
              <a:rPr lang="en-US" dirty="0"/>
              <a:t>RELATIONSHIP BETWEEN 2D AND 3D SHAPES</a:t>
            </a:r>
          </a:p>
        </p:txBody>
      </p:sp>
      <p:sp>
        <p:nvSpPr>
          <p:cNvPr id="4" name="Text Placeholder 3">
            <a:extLst>
              <a:ext uri="{FF2B5EF4-FFF2-40B4-BE49-F238E27FC236}">
                <a16:creationId xmlns:a16="http://schemas.microsoft.com/office/drawing/2014/main" id="{269A94A6-8E89-3421-C0F3-36D92F6BA49F}"/>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FB0F352C-05DE-0101-B85A-B924CA1CFEA1}"/>
              </a:ext>
            </a:extLst>
          </p:cNvPr>
          <p:cNvPicPr>
            <a:picLocks noChangeAspect="1"/>
          </p:cNvPicPr>
          <p:nvPr/>
        </p:nvPicPr>
        <p:blipFill>
          <a:blip r:embed="rId2"/>
          <a:stretch>
            <a:fillRect/>
          </a:stretch>
        </p:blipFill>
        <p:spPr>
          <a:xfrm>
            <a:off x="1612916" y="1456823"/>
            <a:ext cx="2693773" cy="2693773"/>
          </a:xfrm>
          <a:prstGeom prst="ellipse">
            <a:avLst/>
          </a:prstGeom>
          <a:solidFill>
            <a:schemeClr val="bg1"/>
          </a:solidFill>
          <a:ln w="57150" cmpd="thinThick">
            <a:noFill/>
            <a:prstDash val="sysDash"/>
          </a:ln>
        </p:spPr>
      </p:pic>
      <p:pic>
        <p:nvPicPr>
          <p:cNvPr id="6" name="Picture 5">
            <a:extLst>
              <a:ext uri="{FF2B5EF4-FFF2-40B4-BE49-F238E27FC236}">
                <a16:creationId xmlns:a16="http://schemas.microsoft.com/office/drawing/2014/main" id="{015B3AB7-3E3B-4FED-4844-2B45822341F6}"/>
              </a:ext>
            </a:extLst>
          </p:cNvPr>
          <p:cNvPicPr>
            <a:picLocks noChangeAspect="1"/>
          </p:cNvPicPr>
          <p:nvPr/>
        </p:nvPicPr>
        <p:blipFill>
          <a:blip r:embed="rId3"/>
          <a:stretch>
            <a:fillRect/>
          </a:stretch>
        </p:blipFill>
        <p:spPr>
          <a:xfrm>
            <a:off x="4936849" y="1456823"/>
            <a:ext cx="2693773" cy="2693773"/>
          </a:xfrm>
          <a:prstGeom prst="ellipse">
            <a:avLst/>
          </a:prstGeom>
          <a:solidFill>
            <a:schemeClr val="bg1"/>
          </a:solidFill>
          <a:ln w="57150" cmpd="thinThick">
            <a:noFill/>
            <a:prstDash val="sysDash"/>
          </a:ln>
        </p:spPr>
      </p:pic>
      <p:sp>
        <p:nvSpPr>
          <p:cNvPr id="7" name="TextBox 6">
            <a:extLst>
              <a:ext uri="{FF2B5EF4-FFF2-40B4-BE49-F238E27FC236}">
                <a16:creationId xmlns:a16="http://schemas.microsoft.com/office/drawing/2014/main" id="{9B814C78-F2E8-0D91-839E-0B5A598D7F28}"/>
              </a:ext>
            </a:extLst>
          </p:cNvPr>
          <p:cNvSpPr txBox="1"/>
          <p:nvPr/>
        </p:nvSpPr>
        <p:spPr>
          <a:xfrm>
            <a:off x="1835506" y="4414207"/>
            <a:ext cx="2051223" cy="584775"/>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ea typeface="Arial" panose="020B0604020202020204" pitchFamily="34" charset="0"/>
                <a:cs typeface="Calibri" panose="020F0502020204030204" pitchFamily="34" charset="0"/>
              </a:rPr>
              <a:t>SA = 2π</a:t>
            </a:r>
            <a:r>
              <a:rPr lang="en-US" sz="1600" dirty="0" err="1">
                <a:solidFill>
                  <a:schemeClr val="bg1"/>
                </a:solidFill>
                <a:latin typeface="Century Gothic" panose="020B0502020202020204" pitchFamily="34" charset="0"/>
                <a:ea typeface="Arial" panose="020B0604020202020204" pitchFamily="34" charset="0"/>
                <a:cs typeface="Calibri" panose="020F0502020204030204" pitchFamily="34" charset="0"/>
              </a:rPr>
              <a:t>rh</a:t>
            </a:r>
            <a:r>
              <a:rPr lang="en-US" sz="1600" dirty="0">
                <a:solidFill>
                  <a:schemeClr val="bg1"/>
                </a:solidFill>
                <a:latin typeface="Century Gothic" panose="020B0502020202020204" pitchFamily="34" charset="0"/>
                <a:ea typeface="Arial" panose="020B0604020202020204" pitchFamily="34" charset="0"/>
                <a:cs typeface="Calibri" panose="020F0502020204030204" pitchFamily="34" charset="0"/>
              </a:rPr>
              <a:t> + 2πr</a:t>
            </a:r>
            <a:r>
              <a:rPr lang="en-US" sz="1600" baseline="30000" dirty="0">
                <a:solidFill>
                  <a:schemeClr val="bg1"/>
                </a:solidFill>
                <a:latin typeface="Century Gothic" panose="020B0502020202020204" pitchFamily="34" charset="0"/>
                <a:ea typeface="Arial" panose="020B0604020202020204" pitchFamily="34" charset="0"/>
                <a:cs typeface="Calibri" panose="020F0502020204030204" pitchFamily="34" charset="0"/>
              </a:rPr>
              <a:t>2</a:t>
            </a:r>
            <a:endParaRPr lang="en-US" sz="1600" dirty="0">
              <a:solidFill>
                <a:schemeClr val="bg1"/>
              </a:solidFill>
              <a:latin typeface="Century Gothic" panose="020B0502020202020204" pitchFamily="34" charset="0"/>
            </a:endParaRPr>
          </a:p>
          <a:p>
            <a:pPr algn="ctr"/>
            <a:endParaRPr lang="de-DE" sz="16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835C2B95-9956-7B13-7744-FD30EE268B67}"/>
              </a:ext>
            </a:extLst>
          </p:cNvPr>
          <p:cNvSpPr txBox="1"/>
          <p:nvPr/>
        </p:nvSpPr>
        <p:spPr>
          <a:xfrm>
            <a:off x="4936849" y="4414206"/>
            <a:ext cx="2790107" cy="584775"/>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SA = </a:t>
            </a:r>
            <a:r>
              <a:rPr lang="en-US" sz="1600" dirty="0" err="1">
                <a:solidFill>
                  <a:schemeClr val="bg1"/>
                </a:solidFill>
                <a:latin typeface="Century Gothic" panose="020B0502020202020204" pitchFamily="34" charset="0"/>
              </a:rPr>
              <a:t>bh</a:t>
            </a:r>
            <a:r>
              <a:rPr lang="en-US" sz="1600" dirty="0">
                <a:solidFill>
                  <a:schemeClr val="bg1"/>
                </a:solidFill>
                <a:latin typeface="Century Gothic" panose="020B0502020202020204" pitchFamily="34" charset="0"/>
              </a:rPr>
              <a:t> + (s1 + s2 + s3)l</a:t>
            </a:r>
            <a:r>
              <a:rPr lang="en-US" sz="1600" b="1" dirty="0">
                <a:solidFill>
                  <a:schemeClr val="bg1"/>
                </a:solidFill>
                <a:latin typeface="Century Gothic" panose="020B0502020202020204" pitchFamily="34" charset="0"/>
              </a:rPr>
              <a:t> </a:t>
            </a:r>
            <a:endParaRPr lang="en-US" sz="1600" dirty="0">
              <a:solidFill>
                <a:schemeClr val="bg1"/>
              </a:solidFill>
              <a:latin typeface="Century Gothic" panose="020B0502020202020204" pitchFamily="34" charset="0"/>
            </a:endParaRPr>
          </a:p>
          <a:p>
            <a:pPr algn="ctr"/>
            <a:endParaRPr lang="de-DE" sz="1600"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F223EDFD-0314-ECF3-18CE-AD5FF2047F8B}"/>
              </a:ext>
            </a:extLst>
          </p:cNvPr>
          <p:cNvSpPr txBox="1"/>
          <p:nvPr/>
        </p:nvSpPr>
        <p:spPr>
          <a:xfrm>
            <a:off x="459622" y="751590"/>
            <a:ext cx="6853881" cy="400110"/>
          </a:xfrm>
          <a:prstGeom prst="rect">
            <a:avLst/>
          </a:prstGeom>
          <a:noFill/>
        </p:spPr>
        <p:txBody>
          <a:bodyPr wrap="square" rtlCol="0" anchor="ctr">
            <a:spAutoFit/>
          </a:bodyPr>
          <a:lstStyle/>
          <a:p>
            <a:r>
              <a:rPr lang="en-US" sz="2000" b="1" dirty="0">
                <a:solidFill>
                  <a:schemeClr val="bg1"/>
                </a:solidFill>
                <a:latin typeface="Century Gothic" panose="020B0502020202020204" pitchFamily="34" charset="0"/>
              </a:rPr>
              <a:t>Surface Area of Cylinders and Triangular Prisms</a:t>
            </a:r>
            <a:endParaRPr lang="de-DE"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923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34EA2E-E13F-52F1-CEF9-B750C8609487}"/>
              </a:ext>
            </a:extLst>
          </p:cNvPr>
          <p:cNvSpPr>
            <a:spLocks noGrp="1"/>
          </p:cNvSpPr>
          <p:nvPr>
            <p:ph type="sldNum" sz="quarter" idx="12"/>
          </p:nvPr>
        </p:nvSpPr>
        <p:spPr/>
        <p:txBody>
          <a:bodyPr/>
          <a:lstStyle/>
          <a:p>
            <a:fld id="{FAE1117A-9B3B-2C4E-BCD5-1436D0728346}" type="slidenum">
              <a:rPr lang="en-US" smtClean="0"/>
              <a:t>6</a:t>
            </a:fld>
            <a:endParaRPr lang="en-US"/>
          </a:p>
        </p:txBody>
      </p:sp>
      <p:sp>
        <p:nvSpPr>
          <p:cNvPr id="3" name="Text Placeholder 2">
            <a:extLst>
              <a:ext uri="{FF2B5EF4-FFF2-40B4-BE49-F238E27FC236}">
                <a16:creationId xmlns:a16="http://schemas.microsoft.com/office/drawing/2014/main" id="{A3B9F3E6-12AF-9D53-CF98-F260CC9E0178}"/>
              </a:ext>
            </a:extLst>
          </p:cNvPr>
          <p:cNvSpPr>
            <a:spLocks noGrp="1"/>
          </p:cNvSpPr>
          <p:nvPr>
            <p:ph type="body" sz="quarter" idx="13"/>
          </p:nvPr>
        </p:nvSpPr>
        <p:spPr>
          <a:xfrm>
            <a:off x="1266823" y="395778"/>
            <a:ext cx="4226300" cy="243620"/>
          </a:xfrm>
        </p:spPr>
        <p:txBody>
          <a:bodyPr/>
          <a:lstStyle/>
          <a:p>
            <a:r>
              <a:rPr lang="en-US" dirty="0"/>
              <a:t>CLOSER LOOK: SURFACE AREA OF A CYLINDER</a:t>
            </a:r>
          </a:p>
        </p:txBody>
      </p:sp>
      <p:sp>
        <p:nvSpPr>
          <p:cNvPr id="4" name="Text Placeholder 3">
            <a:extLst>
              <a:ext uri="{FF2B5EF4-FFF2-40B4-BE49-F238E27FC236}">
                <a16:creationId xmlns:a16="http://schemas.microsoft.com/office/drawing/2014/main" id="{81D4CB12-CFB4-7E1A-CA5C-E4DB1C5A92C7}"/>
              </a:ext>
            </a:extLst>
          </p:cNvPr>
          <p:cNvSpPr>
            <a:spLocks noGrp="1"/>
          </p:cNvSpPr>
          <p:nvPr>
            <p:ph type="body" sz="quarter" idx="14"/>
          </p:nvPr>
        </p:nvSpPr>
        <p:spPr/>
        <p:txBody>
          <a:bodyPr/>
          <a:lstStyle/>
          <a:p>
            <a:endParaRPr lang="en-US"/>
          </a:p>
        </p:txBody>
      </p:sp>
      <p:grpSp>
        <p:nvGrpSpPr>
          <p:cNvPr id="5" name="Group 4">
            <a:extLst>
              <a:ext uri="{FF2B5EF4-FFF2-40B4-BE49-F238E27FC236}">
                <a16:creationId xmlns:a16="http://schemas.microsoft.com/office/drawing/2014/main" id="{86761064-AB79-D64F-87A9-46F07520C209}"/>
              </a:ext>
            </a:extLst>
          </p:cNvPr>
          <p:cNvGrpSpPr/>
          <p:nvPr/>
        </p:nvGrpSpPr>
        <p:grpSpPr>
          <a:xfrm>
            <a:off x="3111725" y="734756"/>
            <a:ext cx="2693773" cy="4307505"/>
            <a:chOff x="3017596" y="1547586"/>
            <a:chExt cx="2693773" cy="4307505"/>
          </a:xfrm>
        </p:grpSpPr>
        <p:sp>
          <p:nvSpPr>
            <p:cNvPr id="6" name="Rectangle 5">
              <a:extLst>
                <a:ext uri="{FF2B5EF4-FFF2-40B4-BE49-F238E27FC236}">
                  <a16:creationId xmlns:a16="http://schemas.microsoft.com/office/drawing/2014/main" id="{5C1E6F74-0996-1B43-460F-172D0C47C33E}"/>
                </a:ext>
              </a:extLst>
            </p:cNvPr>
            <p:cNvSpPr/>
            <p:nvPr/>
          </p:nvSpPr>
          <p:spPr>
            <a:xfrm>
              <a:off x="3174684" y="4371095"/>
              <a:ext cx="2083160" cy="1483996"/>
            </a:xfrm>
            <a:prstGeom prst="rect">
              <a:avLst/>
            </a:prstGeom>
          </p:spPr>
          <p:txBody>
            <a:bodyPr wrap="square">
              <a:spAutoFit/>
            </a:bodyPr>
            <a:lstStyle/>
            <a:p>
              <a:pPr marR="0" lvl="1" algn="ctr">
                <a:lnSpc>
                  <a:spcPct val="115000"/>
                </a:lnSpc>
                <a:spcBef>
                  <a:spcPts val="0"/>
                </a:spcBef>
                <a:spcAft>
                  <a:spcPts val="0"/>
                </a:spcAft>
              </a:pPr>
              <a:r>
                <a:rPr lang="en-US" sz="1600" b="1" dirty="0">
                  <a:solidFill>
                    <a:srgbClr val="15284B"/>
                  </a:solidFill>
                  <a:latin typeface="Century Gothic" panose="020B0502020202020204" pitchFamily="34" charset="0"/>
                  <a:ea typeface="Arial" panose="020B0604020202020204" pitchFamily="34" charset="0"/>
                  <a:cs typeface="Calibri" panose="020F0502020204030204" pitchFamily="34" charset="0"/>
                </a:rPr>
                <a:t>Area of 2 circles</a:t>
              </a: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 </a:t>
              </a:r>
            </a:p>
            <a:p>
              <a:pPr marR="0" lvl="1" algn="ctr">
                <a:lnSpc>
                  <a:spcPct val="115000"/>
                </a:lnSpc>
                <a:spcBef>
                  <a:spcPts val="0"/>
                </a:spcBef>
                <a:spcAft>
                  <a:spcPts val="0"/>
                </a:spcAft>
              </a:pP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πr</a:t>
              </a:r>
              <a:r>
                <a:rPr lang="en-US" sz="1600" baseline="30000" dirty="0">
                  <a:solidFill>
                    <a:srgbClr val="15284B"/>
                  </a:solidFill>
                  <a:latin typeface="Century Gothic" panose="020B0502020202020204" pitchFamily="34" charset="0"/>
                  <a:ea typeface="Arial" panose="020B0604020202020204" pitchFamily="34" charset="0"/>
                  <a:cs typeface="Calibri" panose="020F0502020204030204" pitchFamily="34" charset="0"/>
                </a:rPr>
                <a:t>2</a:t>
              </a: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 + πr</a:t>
              </a:r>
              <a:r>
                <a:rPr lang="en-US" sz="1600" baseline="30000" dirty="0">
                  <a:solidFill>
                    <a:srgbClr val="15284B"/>
                  </a:solidFill>
                  <a:latin typeface="Century Gothic" panose="020B0502020202020204" pitchFamily="34" charset="0"/>
                  <a:ea typeface="Arial" panose="020B0604020202020204" pitchFamily="34" charset="0"/>
                  <a:cs typeface="Calibri" panose="020F0502020204030204" pitchFamily="34" charset="0"/>
                </a:rPr>
                <a:t>2 </a:t>
              </a: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 2πr</a:t>
              </a:r>
              <a:r>
                <a:rPr lang="en-US" sz="1600" baseline="30000" dirty="0">
                  <a:solidFill>
                    <a:srgbClr val="15284B"/>
                  </a:solidFill>
                  <a:latin typeface="Century Gothic" panose="020B0502020202020204" pitchFamily="34" charset="0"/>
                  <a:ea typeface="Arial" panose="020B0604020202020204" pitchFamily="34" charset="0"/>
                  <a:cs typeface="Calibri" panose="020F0502020204030204" pitchFamily="34" charset="0"/>
                </a:rPr>
                <a:t>2</a:t>
              </a:r>
              <a:endParaRPr lang="en-US" sz="1600" dirty="0">
                <a:solidFill>
                  <a:srgbClr val="15284B"/>
                </a:solidFill>
                <a:latin typeface="Arial" panose="020B0604020202020204" pitchFamily="34" charset="0"/>
                <a:ea typeface="Arial" panose="020B0604020202020204" pitchFamily="34" charset="0"/>
              </a:endParaRPr>
            </a:p>
            <a:p>
              <a:pPr marR="0" lvl="1" algn="ctr">
                <a:lnSpc>
                  <a:spcPct val="115000"/>
                </a:lnSpc>
                <a:spcBef>
                  <a:spcPts val="0"/>
                </a:spcBef>
                <a:spcAft>
                  <a:spcPts val="0"/>
                </a:spcAft>
              </a:pPr>
              <a:endPar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endParaRPr>
            </a:p>
            <a:p>
              <a:pPr marL="742950" marR="0" lvl="1" indent="-285750" algn="ctr">
                <a:lnSpc>
                  <a:spcPct val="115000"/>
                </a:lnSpc>
                <a:spcBef>
                  <a:spcPts val="0"/>
                </a:spcBef>
                <a:spcAft>
                  <a:spcPts val="0"/>
                </a:spcAft>
                <a:buFont typeface="Courier New" panose="02070309020205020404" pitchFamily="49" charset="0"/>
                <a:buChar char="o"/>
              </a:pPr>
              <a:endParaRPr lang="en-US" sz="1600" dirty="0">
                <a:solidFill>
                  <a:srgbClr val="15284B"/>
                </a:solidFill>
                <a:effectLst/>
                <a:latin typeface="Century Gothic" panose="020B0502020202020204" pitchFamily="34" charset="0"/>
                <a:ea typeface="Arial" panose="020B0604020202020204" pitchFamily="34" charset="0"/>
                <a:cs typeface="Calibri" panose="020F0502020204030204" pitchFamily="34" charset="0"/>
              </a:endParaRPr>
            </a:p>
            <a:p>
              <a:pPr marL="742950" marR="0" lvl="1" indent="-285750" algn="ctr">
                <a:lnSpc>
                  <a:spcPct val="115000"/>
                </a:lnSpc>
                <a:spcBef>
                  <a:spcPts val="0"/>
                </a:spcBef>
                <a:spcAft>
                  <a:spcPts val="0"/>
                </a:spcAft>
                <a:buFont typeface="Courier New" panose="02070309020205020404" pitchFamily="49" charset="0"/>
                <a:buChar char="o"/>
              </a:pPr>
              <a:endParaRPr lang="en-US" sz="1600" dirty="0">
                <a:solidFill>
                  <a:srgbClr val="15284B"/>
                </a:solidFill>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5D1E9BB9-EBF8-591B-08C0-643CF1484063}"/>
                </a:ext>
              </a:extLst>
            </p:cNvPr>
            <p:cNvPicPr>
              <a:picLocks noChangeAspect="1"/>
            </p:cNvPicPr>
            <p:nvPr/>
          </p:nvPicPr>
          <p:blipFill>
            <a:blip r:embed="rId2"/>
            <a:stretch>
              <a:fillRect/>
            </a:stretch>
          </p:blipFill>
          <p:spPr>
            <a:xfrm>
              <a:off x="3017596" y="1547586"/>
              <a:ext cx="2693773" cy="2693773"/>
            </a:xfrm>
            <a:prstGeom prst="ellipse">
              <a:avLst/>
            </a:prstGeom>
            <a:solidFill>
              <a:schemeClr val="bg1"/>
            </a:solidFill>
            <a:ln w="9525" cmpd="thinThick">
              <a:solidFill>
                <a:srgbClr val="004479"/>
              </a:solidFill>
              <a:prstDash val="solid"/>
            </a:ln>
          </p:spPr>
        </p:pic>
      </p:grpSp>
      <p:grpSp>
        <p:nvGrpSpPr>
          <p:cNvPr id="8" name="Group 7">
            <a:extLst>
              <a:ext uri="{FF2B5EF4-FFF2-40B4-BE49-F238E27FC236}">
                <a16:creationId xmlns:a16="http://schemas.microsoft.com/office/drawing/2014/main" id="{25CE1F71-E8CE-5CCA-844C-24072C1C80DF}"/>
              </a:ext>
            </a:extLst>
          </p:cNvPr>
          <p:cNvGrpSpPr/>
          <p:nvPr/>
        </p:nvGrpSpPr>
        <p:grpSpPr>
          <a:xfrm>
            <a:off x="5752018" y="711704"/>
            <a:ext cx="2937243" cy="4329403"/>
            <a:chOff x="5657889" y="1524534"/>
            <a:chExt cx="2937243" cy="4329403"/>
          </a:xfrm>
        </p:grpSpPr>
        <p:pic>
          <p:nvPicPr>
            <p:cNvPr id="9" name="Picture 8">
              <a:extLst>
                <a:ext uri="{FF2B5EF4-FFF2-40B4-BE49-F238E27FC236}">
                  <a16:creationId xmlns:a16="http://schemas.microsoft.com/office/drawing/2014/main" id="{DC82EEF8-D148-AF69-AF54-C0027B29767A}"/>
                </a:ext>
              </a:extLst>
            </p:cNvPr>
            <p:cNvPicPr>
              <a:picLocks noChangeAspect="1"/>
            </p:cNvPicPr>
            <p:nvPr/>
          </p:nvPicPr>
          <p:blipFill>
            <a:blip r:embed="rId3"/>
            <a:stretch>
              <a:fillRect/>
            </a:stretch>
          </p:blipFill>
          <p:spPr>
            <a:xfrm>
              <a:off x="5901359" y="1524534"/>
              <a:ext cx="2693773" cy="2693773"/>
            </a:xfrm>
            <a:prstGeom prst="ellipse">
              <a:avLst/>
            </a:prstGeom>
            <a:solidFill>
              <a:schemeClr val="bg1"/>
            </a:solidFill>
            <a:ln w="9525" cmpd="thinThick">
              <a:solidFill>
                <a:srgbClr val="004479"/>
              </a:solidFill>
              <a:prstDash val="solid"/>
            </a:ln>
          </p:spPr>
        </p:pic>
        <p:sp>
          <p:nvSpPr>
            <p:cNvPr id="10" name="Rectangle 9">
              <a:extLst>
                <a:ext uri="{FF2B5EF4-FFF2-40B4-BE49-F238E27FC236}">
                  <a16:creationId xmlns:a16="http://schemas.microsoft.com/office/drawing/2014/main" id="{FEEE9028-866B-D8E8-39B2-D4D92543AC54}"/>
                </a:ext>
              </a:extLst>
            </p:cNvPr>
            <p:cNvSpPr/>
            <p:nvPr/>
          </p:nvSpPr>
          <p:spPr>
            <a:xfrm>
              <a:off x="5657889" y="4371095"/>
              <a:ext cx="2693772" cy="1482842"/>
            </a:xfrm>
            <a:prstGeom prst="rect">
              <a:avLst/>
            </a:prstGeom>
          </p:spPr>
          <p:txBody>
            <a:bodyPr wrap="square">
              <a:spAutoFit/>
            </a:bodyPr>
            <a:lstStyle/>
            <a:p>
              <a:pPr lvl="1" algn="ctr">
                <a:lnSpc>
                  <a:spcPct val="115000"/>
                </a:lnSpc>
              </a:pPr>
              <a:r>
                <a:rPr lang="en-US" sz="1600" b="1" dirty="0">
                  <a:solidFill>
                    <a:srgbClr val="15284B"/>
                  </a:solidFill>
                  <a:latin typeface="Century Gothic" panose="020B0502020202020204" pitchFamily="34" charset="0"/>
                  <a:ea typeface="Arial" panose="020B0604020202020204" pitchFamily="34" charset="0"/>
                  <a:cs typeface="Calibri" panose="020F0502020204030204" pitchFamily="34" charset="0"/>
                </a:rPr>
                <a:t>Area of a rectangle</a:t>
              </a: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 </a:t>
              </a:r>
              <a:b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b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Length (which is the circumference of the circle or 2πr) x height</a:t>
              </a:r>
            </a:p>
          </p:txBody>
        </p:sp>
      </p:grpSp>
      <p:pic>
        <p:nvPicPr>
          <p:cNvPr id="11" name="Picture 10">
            <a:extLst>
              <a:ext uri="{FF2B5EF4-FFF2-40B4-BE49-F238E27FC236}">
                <a16:creationId xmlns:a16="http://schemas.microsoft.com/office/drawing/2014/main" id="{36A30E26-2228-590C-DAFA-4F06B78F2CBB}"/>
              </a:ext>
            </a:extLst>
          </p:cNvPr>
          <p:cNvPicPr>
            <a:picLocks noChangeAspect="1"/>
          </p:cNvPicPr>
          <p:nvPr/>
        </p:nvPicPr>
        <p:blipFill>
          <a:blip r:embed="rId4"/>
          <a:stretch>
            <a:fillRect/>
          </a:stretch>
        </p:blipFill>
        <p:spPr>
          <a:xfrm>
            <a:off x="-370842" y="395778"/>
            <a:ext cx="3498505" cy="3498505"/>
          </a:xfrm>
          <a:prstGeom prst="rect">
            <a:avLst/>
          </a:prstGeom>
        </p:spPr>
      </p:pic>
      <p:sp>
        <p:nvSpPr>
          <p:cNvPr id="12" name="Rectangle 11">
            <a:extLst>
              <a:ext uri="{FF2B5EF4-FFF2-40B4-BE49-F238E27FC236}">
                <a16:creationId xmlns:a16="http://schemas.microsoft.com/office/drawing/2014/main" id="{D023F113-6427-63FB-7EF5-92F449BADC3E}"/>
              </a:ext>
            </a:extLst>
          </p:cNvPr>
          <p:cNvSpPr/>
          <p:nvPr/>
        </p:nvSpPr>
        <p:spPr>
          <a:xfrm>
            <a:off x="206060" y="3558265"/>
            <a:ext cx="2444934" cy="830997"/>
          </a:xfrm>
          <a:prstGeom prst="rect">
            <a:avLst/>
          </a:prstGeom>
        </p:spPr>
        <p:txBody>
          <a:bodyPr wrap="square">
            <a:spAutoFit/>
          </a:bodyPr>
          <a:lstStyle/>
          <a:p>
            <a:pPr algn="ct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Therefore, </a:t>
            </a:r>
            <a:b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br>
            <a: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t>the Surface Area is: </a:t>
            </a:r>
            <a:br>
              <a:rPr lang="en-US" sz="1600" dirty="0">
                <a:solidFill>
                  <a:srgbClr val="15284B"/>
                </a:solidFill>
                <a:latin typeface="Century Gothic" panose="020B0502020202020204" pitchFamily="34" charset="0"/>
                <a:ea typeface="Arial" panose="020B0604020202020204" pitchFamily="34" charset="0"/>
                <a:cs typeface="Calibri" panose="020F0502020204030204" pitchFamily="34" charset="0"/>
              </a:rPr>
            </a:br>
            <a:r>
              <a:rPr lang="en-US" sz="1600" b="1" dirty="0">
                <a:solidFill>
                  <a:srgbClr val="15284B"/>
                </a:solidFill>
                <a:latin typeface="Century Gothic" panose="020B0502020202020204" pitchFamily="34" charset="0"/>
                <a:ea typeface="Arial" panose="020B0604020202020204" pitchFamily="34" charset="0"/>
                <a:cs typeface="Calibri" panose="020F0502020204030204" pitchFamily="34" charset="0"/>
              </a:rPr>
              <a:t>SA = 2π</a:t>
            </a:r>
            <a:r>
              <a:rPr lang="en-US" sz="1600" b="1" dirty="0" err="1">
                <a:solidFill>
                  <a:srgbClr val="15284B"/>
                </a:solidFill>
                <a:latin typeface="Century Gothic" panose="020B0502020202020204" pitchFamily="34" charset="0"/>
                <a:ea typeface="Arial" panose="020B0604020202020204" pitchFamily="34" charset="0"/>
                <a:cs typeface="Calibri" panose="020F0502020204030204" pitchFamily="34" charset="0"/>
              </a:rPr>
              <a:t>rh</a:t>
            </a:r>
            <a:r>
              <a:rPr lang="en-US" sz="1600" b="1" dirty="0">
                <a:solidFill>
                  <a:srgbClr val="15284B"/>
                </a:solidFill>
                <a:latin typeface="Century Gothic" panose="020B0502020202020204" pitchFamily="34" charset="0"/>
                <a:ea typeface="Arial" panose="020B0604020202020204" pitchFamily="34" charset="0"/>
                <a:cs typeface="Calibri" panose="020F0502020204030204" pitchFamily="34" charset="0"/>
              </a:rPr>
              <a:t> + 2πr</a:t>
            </a:r>
            <a:r>
              <a:rPr lang="en-US" sz="1600" b="1" baseline="30000" dirty="0">
                <a:solidFill>
                  <a:srgbClr val="15284B"/>
                </a:solidFill>
                <a:latin typeface="Century Gothic" panose="020B0502020202020204" pitchFamily="34" charset="0"/>
                <a:ea typeface="Arial" panose="020B0604020202020204" pitchFamily="34" charset="0"/>
                <a:cs typeface="Calibri" panose="020F0502020204030204" pitchFamily="34" charset="0"/>
              </a:rPr>
              <a:t>2</a:t>
            </a:r>
            <a:endParaRPr lang="en-US" sz="1600" b="1" dirty="0">
              <a:solidFill>
                <a:srgbClr val="15284B"/>
              </a:solidFill>
            </a:endParaRPr>
          </a:p>
        </p:txBody>
      </p:sp>
      <p:cxnSp>
        <p:nvCxnSpPr>
          <p:cNvPr id="13" name="Straight Arrow Connector 12">
            <a:extLst>
              <a:ext uri="{FF2B5EF4-FFF2-40B4-BE49-F238E27FC236}">
                <a16:creationId xmlns:a16="http://schemas.microsoft.com/office/drawing/2014/main" id="{AF938B48-69DF-9D39-63B3-0BD6339D746A}"/>
              </a:ext>
            </a:extLst>
          </p:cNvPr>
          <p:cNvCxnSpPr/>
          <p:nvPr/>
        </p:nvCxnSpPr>
        <p:spPr>
          <a:xfrm>
            <a:off x="2523308" y="2145031"/>
            <a:ext cx="25537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4A2D0A-E1D2-BB3B-3C4E-1ED647A55FD9}"/>
              </a:ext>
            </a:extLst>
          </p:cNvPr>
          <p:cNvSpPr txBox="1"/>
          <p:nvPr/>
        </p:nvSpPr>
        <p:spPr>
          <a:xfrm>
            <a:off x="2050220" y="2006530"/>
            <a:ext cx="230659" cy="276999"/>
          </a:xfrm>
          <a:prstGeom prst="rect">
            <a:avLst/>
          </a:prstGeom>
          <a:solidFill>
            <a:schemeClr val="bg1"/>
          </a:solidFill>
        </p:spPr>
        <p:txBody>
          <a:bodyPr wrap="square" rtlCol="0">
            <a:spAutoFit/>
          </a:bodyPr>
          <a:lstStyle/>
          <a:p>
            <a:r>
              <a:rPr lang="en-US" sz="1200" i="1" dirty="0">
                <a:solidFill>
                  <a:srgbClr val="A80024"/>
                </a:solidFill>
              </a:rPr>
              <a:t>h</a:t>
            </a:r>
          </a:p>
        </p:txBody>
      </p:sp>
      <p:sp>
        <p:nvSpPr>
          <p:cNvPr id="15" name="TextBox 14">
            <a:extLst>
              <a:ext uri="{FF2B5EF4-FFF2-40B4-BE49-F238E27FC236}">
                <a16:creationId xmlns:a16="http://schemas.microsoft.com/office/drawing/2014/main" id="{93D6EAAB-A43F-C3D8-92EE-4E16EBBE9528}"/>
              </a:ext>
            </a:extLst>
          </p:cNvPr>
          <p:cNvSpPr txBox="1"/>
          <p:nvPr/>
        </p:nvSpPr>
        <p:spPr>
          <a:xfrm>
            <a:off x="8414344" y="1952537"/>
            <a:ext cx="138485" cy="261610"/>
          </a:xfrm>
          <a:prstGeom prst="rect">
            <a:avLst/>
          </a:prstGeom>
          <a:solidFill>
            <a:schemeClr val="bg1"/>
          </a:solidFill>
        </p:spPr>
        <p:txBody>
          <a:bodyPr wrap="square" rtlCol="0">
            <a:spAutoFit/>
          </a:bodyPr>
          <a:lstStyle/>
          <a:p>
            <a:r>
              <a:rPr lang="en-US" sz="1100" i="1" dirty="0">
                <a:solidFill>
                  <a:srgbClr val="A80024"/>
                </a:solidFill>
              </a:rPr>
              <a:t>h</a:t>
            </a:r>
          </a:p>
        </p:txBody>
      </p:sp>
    </p:spTree>
    <p:extLst>
      <p:ext uri="{BB962C8B-B14F-4D97-AF65-F5344CB8AC3E}">
        <p14:creationId xmlns:p14="http://schemas.microsoft.com/office/powerpoint/2010/main" val="117683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B9F3E6-12AF-9D53-CF98-F260CC9E0178}"/>
              </a:ext>
            </a:extLst>
          </p:cNvPr>
          <p:cNvSpPr>
            <a:spLocks noGrp="1"/>
          </p:cNvSpPr>
          <p:nvPr>
            <p:ph type="body" sz="quarter" idx="13"/>
          </p:nvPr>
        </p:nvSpPr>
        <p:spPr>
          <a:xfrm>
            <a:off x="1266823" y="395778"/>
            <a:ext cx="4226300" cy="243620"/>
          </a:xfrm>
        </p:spPr>
        <p:txBody>
          <a:bodyPr/>
          <a:lstStyle/>
          <a:p>
            <a:r>
              <a:rPr lang="en-US" dirty="0"/>
              <a:t>CLOSER LOOK: SURFACE AREA OF A TRIANGULAR PRISM</a:t>
            </a:r>
          </a:p>
        </p:txBody>
      </p:sp>
      <p:pic>
        <p:nvPicPr>
          <p:cNvPr id="16" name="Picture 15">
            <a:extLst>
              <a:ext uri="{FF2B5EF4-FFF2-40B4-BE49-F238E27FC236}">
                <a16:creationId xmlns:a16="http://schemas.microsoft.com/office/drawing/2014/main" id="{2DFFD1FA-0A0B-C52D-CE10-ACFB87210207}"/>
              </a:ext>
            </a:extLst>
          </p:cNvPr>
          <p:cNvPicPr>
            <a:picLocks noChangeAspect="1"/>
          </p:cNvPicPr>
          <p:nvPr/>
        </p:nvPicPr>
        <p:blipFill rotWithShape="1">
          <a:blip r:embed="rId2"/>
          <a:srcRect l="-4345" t="-3541" r="-4480" b="-5286"/>
          <a:stretch/>
        </p:blipFill>
        <p:spPr>
          <a:xfrm>
            <a:off x="1410271" y="758342"/>
            <a:ext cx="2386851" cy="2386851"/>
          </a:xfrm>
          <a:prstGeom prst="ellipse">
            <a:avLst/>
          </a:prstGeom>
          <a:solidFill>
            <a:schemeClr val="bg1"/>
          </a:solidFill>
          <a:ln w="9525" cmpd="thinThick">
            <a:solidFill>
              <a:srgbClr val="004479"/>
            </a:solidFill>
            <a:prstDash val="solid"/>
          </a:ln>
        </p:spPr>
      </p:pic>
      <p:pic>
        <p:nvPicPr>
          <p:cNvPr id="17" name="Picture 16">
            <a:extLst>
              <a:ext uri="{FF2B5EF4-FFF2-40B4-BE49-F238E27FC236}">
                <a16:creationId xmlns:a16="http://schemas.microsoft.com/office/drawing/2014/main" id="{0D6970C1-7474-5520-CE95-9B43C5AB7951}"/>
              </a:ext>
            </a:extLst>
          </p:cNvPr>
          <p:cNvPicPr>
            <a:picLocks noChangeAspect="1"/>
          </p:cNvPicPr>
          <p:nvPr/>
        </p:nvPicPr>
        <p:blipFill rotWithShape="1">
          <a:blip r:embed="rId3"/>
          <a:srcRect/>
          <a:stretch/>
        </p:blipFill>
        <p:spPr>
          <a:xfrm>
            <a:off x="5510645" y="758342"/>
            <a:ext cx="2386851" cy="2386851"/>
          </a:xfrm>
          <a:prstGeom prst="ellipse">
            <a:avLst/>
          </a:prstGeom>
          <a:solidFill>
            <a:schemeClr val="bg1"/>
          </a:solidFill>
          <a:ln w="9525" cmpd="thinThick">
            <a:solidFill>
              <a:srgbClr val="004479"/>
            </a:solidFill>
            <a:prstDash val="solid"/>
          </a:ln>
        </p:spPr>
      </p:pic>
      <p:sp>
        <p:nvSpPr>
          <p:cNvPr id="18" name="Rectangle 17">
            <a:extLst>
              <a:ext uri="{FF2B5EF4-FFF2-40B4-BE49-F238E27FC236}">
                <a16:creationId xmlns:a16="http://schemas.microsoft.com/office/drawing/2014/main" id="{44F5E26C-F61D-A4CB-6978-406AD85B9E2D}"/>
              </a:ext>
            </a:extLst>
          </p:cNvPr>
          <p:cNvSpPr/>
          <p:nvPr/>
        </p:nvSpPr>
        <p:spPr>
          <a:xfrm>
            <a:off x="913032" y="3215244"/>
            <a:ext cx="3381328" cy="1705532"/>
          </a:xfrm>
          <a:prstGeom prst="rect">
            <a:avLst/>
          </a:prstGeom>
        </p:spPr>
        <p:txBody>
          <a:bodyPr wrap="square">
            <a:spAutoFit/>
          </a:bodyPr>
          <a:lstStyle/>
          <a:p>
            <a:pPr algn="ctr"/>
            <a:r>
              <a:rPr lang="en-US" sz="1400" b="1" dirty="0">
                <a:solidFill>
                  <a:srgbClr val="15284B"/>
                </a:solidFill>
                <a:latin typeface="Century Gothic" panose="020B0502020202020204" pitchFamily="34" charset="0"/>
              </a:rPr>
              <a:t>Variable Overview</a:t>
            </a:r>
            <a:r>
              <a:rPr lang="en-US" sz="1400" dirty="0">
                <a:solidFill>
                  <a:srgbClr val="15284B"/>
                </a:solidFill>
                <a:latin typeface="Century Gothic" panose="020B0502020202020204" pitchFamily="34" charset="0"/>
              </a:rPr>
              <a:t>:</a:t>
            </a:r>
          </a:p>
          <a:p>
            <a:pPr algn="ctr">
              <a:lnSpc>
                <a:spcPct val="150000"/>
              </a:lnSpc>
            </a:pPr>
            <a:r>
              <a:rPr lang="en-US" sz="1400" b="1" dirty="0">
                <a:solidFill>
                  <a:srgbClr val="15284B"/>
                </a:solidFill>
                <a:latin typeface="Century Gothic" panose="020B0502020202020204" pitchFamily="34" charset="0"/>
              </a:rPr>
              <a:t>b</a:t>
            </a:r>
            <a:r>
              <a:rPr lang="en-US" sz="1400" dirty="0">
                <a:solidFill>
                  <a:srgbClr val="15284B"/>
                </a:solidFill>
                <a:latin typeface="Century Gothic" panose="020B0502020202020204" pitchFamily="34" charset="0"/>
              </a:rPr>
              <a:t> = base </a:t>
            </a:r>
          </a:p>
          <a:p>
            <a:pPr algn="ctr">
              <a:lnSpc>
                <a:spcPct val="150000"/>
              </a:lnSpc>
              <a:spcAft>
                <a:spcPts val="300"/>
              </a:spcAft>
            </a:pPr>
            <a:r>
              <a:rPr lang="en-US" sz="1400" b="1" dirty="0">
                <a:solidFill>
                  <a:srgbClr val="15284B"/>
                </a:solidFill>
                <a:latin typeface="Century Gothic" panose="020B0502020202020204" pitchFamily="34" charset="0"/>
              </a:rPr>
              <a:t>h</a:t>
            </a:r>
            <a:r>
              <a:rPr lang="en-US" sz="1400" dirty="0">
                <a:solidFill>
                  <a:srgbClr val="15284B"/>
                </a:solidFill>
                <a:latin typeface="Century Gothic" panose="020B0502020202020204" pitchFamily="34" charset="0"/>
              </a:rPr>
              <a:t> = height of the triangle</a:t>
            </a:r>
          </a:p>
          <a:p>
            <a:pPr algn="ctr"/>
            <a:r>
              <a:rPr lang="en-US" sz="1400" b="1" dirty="0">
                <a:solidFill>
                  <a:srgbClr val="15284B"/>
                </a:solidFill>
                <a:latin typeface="Century Gothic" panose="020B0502020202020204" pitchFamily="34" charset="0"/>
              </a:rPr>
              <a:t>s1, s2, and s3 </a:t>
            </a:r>
            <a:r>
              <a:rPr lang="en-US" sz="1400" dirty="0">
                <a:solidFill>
                  <a:srgbClr val="15284B"/>
                </a:solidFill>
                <a:latin typeface="Century Gothic" panose="020B0502020202020204" pitchFamily="34" charset="0"/>
              </a:rPr>
              <a:t>= the length of each side of the triangle </a:t>
            </a:r>
          </a:p>
          <a:p>
            <a:pPr algn="ctr">
              <a:lnSpc>
                <a:spcPct val="150000"/>
              </a:lnSpc>
            </a:pPr>
            <a:r>
              <a:rPr lang="en-US" sz="1400" b="1" dirty="0">
                <a:solidFill>
                  <a:srgbClr val="15284B"/>
                </a:solidFill>
                <a:latin typeface="Century Gothic" panose="020B0502020202020204" pitchFamily="34" charset="0"/>
              </a:rPr>
              <a:t>l</a:t>
            </a:r>
            <a:r>
              <a:rPr lang="en-US" sz="1400" dirty="0">
                <a:solidFill>
                  <a:srgbClr val="15284B"/>
                </a:solidFill>
                <a:latin typeface="Century Gothic" panose="020B0502020202020204" pitchFamily="34" charset="0"/>
              </a:rPr>
              <a:t> = the length of the rectangles</a:t>
            </a:r>
            <a:endParaRPr lang="en-US" sz="1600" dirty="0">
              <a:solidFill>
                <a:srgbClr val="15284B"/>
              </a:solidFill>
              <a:latin typeface="Century Gothic" panose="020B0502020202020204" pitchFamily="34" charset="0"/>
            </a:endParaRPr>
          </a:p>
        </p:txBody>
      </p:sp>
      <p:sp>
        <p:nvSpPr>
          <p:cNvPr id="19" name="Rectangle 18">
            <a:extLst>
              <a:ext uri="{FF2B5EF4-FFF2-40B4-BE49-F238E27FC236}">
                <a16:creationId xmlns:a16="http://schemas.microsoft.com/office/drawing/2014/main" id="{1796057A-7FF4-5F44-0B1B-339710C77483}"/>
              </a:ext>
            </a:extLst>
          </p:cNvPr>
          <p:cNvSpPr/>
          <p:nvPr/>
        </p:nvSpPr>
        <p:spPr>
          <a:xfrm>
            <a:off x="4294360" y="3235403"/>
            <a:ext cx="4507418" cy="2062103"/>
          </a:xfrm>
          <a:prstGeom prst="rect">
            <a:avLst/>
          </a:prstGeom>
        </p:spPr>
        <p:txBody>
          <a:bodyPr wrap="square">
            <a:spAutoFit/>
          </a:bodyPr>
          <a:lstStyle/>
          <a:p>
            <a:pPr lvl="1" algn="ctr"/>
            <a:r>
              <a:rPr lang="en-US" sz="1400" b="1" dirty="0">
                <a:solidFill>
                  <a:srgbClr val="15284B"/>
                </a:solidFill>
                <a:latin typeface="Century Gothic" panose="020B0502020202020204" pitchFamily="34" charset="0"/>
              </a:rPr>
              <a:t>Area of two triangles</a:t>
            </a:r>
            <a:r>
              <a:rPr lang="en-US" sz="1400" dirty="0">
                <a:solidFill>
                  <a:srgbClr val="15284B"/>
                </a:solidFill>
                <a:latin typeface="Century Gothic" panose="020B0502020202020204" pitchFamily="34" charset="0"/>
              </a:rPr>
              <a:t>: </a:t>
            </a:r>
            <a:br>
              <a:rPr lang="en-US" sz="1400" dirty="0">
                <a:solidFill>
                  <a:srgbClr val="15284B"/>
                </a:solidFill>
                <a:latin typeface="Century Gothic" panose="020B0502020202020204" pitchFamily="34" charset="0"/>
              </a:rPr>
            </a:br>
            <a:r>
              <a:rPr lang="en-US" sz="1400" u="sng" dirty="0">
                <a:solidFill>
                  <a:srgbClr val="15284B"/>
                </a:solidFill>
                <a:latin typeface="Century Gothic" panose="020B0502020202020204" pitchFamily="34" charset="0"/>
              </a:rPr>
              <a:t>1/2bh</a:t>
            </a:r>
            <a:r>
              <a:rPr lang="en-US" sz="1400" dirty="0">
                <a:solidFill>
                  <a:srgbClr val="15284B"/>
                </a:solidFill>
                <a:latin typeface="Century Gothic" panose="020B0502020202020204" pitchFamily="34" charset="0"/>
              </a:rPr>
              <a:t> + </a:t>
            </a:r>
            <a:r>
              <a:rPr lang="en-US" sz="1400" u="sng" dirty="0">
                <a:solidFill>
                  <a:srgbClr val="15284B"/>
                </a:solidFill>
                <a:latin typeface="Century Gothic" panose="020B0502020202020204" pitchFamily="34" charset="0"/>
              </a:rPr>
              <a:t>1/2bh</a:t>
            </a:r>
            <a:r>
              <a:rPr lang="en-US" sz="1400" dirty="0">
                <a:solidFill>
                  <a:srgbClr val="15284B"/>
                </a:solidFill>
                <a:latin typeface="Century Gothic" panose="020B0502020202020204" pitchFamily="34" charset="0"/>
              </a:rPr>
              <a:t> = </a:t>
            </a:r>
            <a:r>
              <a:rPr lang="en-US" sz="1400" dirty="0" err="1">
                <a:solidFill>
                  <a:srgbClr val="15284B"/>
                </a:solidFill>
                <a:latin typeface="Century Gothic" panose="020B0502020202020204" pitchFamily="34" charset="0"/>
              </a:rPr>
              <a:t>bh</a:t>
            </a:r>
            <a:endParaRPr lang="en-US" sz="1400" dirty="0">
              <a:solidFill>
                <a:srgbClr val="15284B"/>
              </a:solidFill>
              <a:latin typeface="Century Gothic" panose="020B0502020202020204" pitchFamily="34" charset="0"/>
            </a:endParaRPr>
          </a:p>
          <a:p>
            <a:pPr lvl="1" algn="ctr"/>
            <a:endParaRPr lang="en-US" sz="1400" dirty="0">
              <a:solidFill>
                <a:srgbClr val="15284B"/>
              </a:solidFill>
              <a:latin typeface="Century Gothic" panose="020B0502020202020204" pitchFamily="34" charset="0"/>
            </a:endParaRPr>
          </a:p>
          <a:p>
            <a:pPr lvl="1" algn="ctr"/>
            <a:r>
              <a:rPr lang="en-US" sz="1400" b="1" dirty="0">
                <a:solidFill>
                  <a:srgbClr val="15284B"/>
                </a:solidFill>
                <a:latin typeface="Century Gothic" panose="020B0502020202020204" pitchFamily="34" charset="0"/>
              </a:rPr>
              <a:t>Area of three rectangles</a:t>
            </a:r>
            <a:r>
              <a:rPr lang="en-US" sz="1400" dirty="0">
                <a:solidFill>
                  <a:srgbClr val="15284B"/>
                </a:solidFill>
                <a:latin typeface="Century Gothic" panose="020B0502020202020204" pitchFamily="34" charset="0"/>
              </a:rPr>
              <a:t>: </a:t>
            </a:r>
            <a:br>
              <a:rPr lang="en-US" sz="1400" dirty="0">
                <a:solidFill>
                  <a:srgbClr val="15284B"/>
                </a:solidFill>
                <a:latin typeface="Century Gothic" panose="020B0502020202020204" pitchFamily="34" charset="0"/>
              </a:rPr>
            </a:br>
            <a:r>
              <a:rPr lang="en-US" sz="1400" u="sng" dirty="0">
                <a:solidFill>
                  <a:srgbClr val="15284B"/>
                </a:solidFill>
                <a:latin typeface="Century Gothic" panose="020B0502020202020204" pitchFamily="34" charset="0"/>
              </a:rPr>
              <a:t>s1 x l </a:t>
            </a:r>
            <a:r>
              <a:rPr lang="en-US" sz="1400" dirty="0">
                <a:solidFill>
                  <a:srgbClr val="15284B"/>
                </a:solidFill>
                <a:latin typeface="Century Gothic" panose="020B0502020202020204" pitchFamily="34" charset="0"/>
              </a:rPr>
              <a:t>+ </a:t>
            </a:r>
            <a:r>
              <a:rPr lang="en-US" sz="1400" u="sng" dirty="0">
                <a:solidFill>
                  <a:srgbClr val="15284B"/>
                </a:solidFill>
                <a:latin typeface="Century Gothic" panose="020B0502020202020204" pitchFamily="34" charset="0"/>
              </a:rPr>
              <a:t>s2 x l </a:t>
            </a:r>
            <a:r>
              <a:rPr lang="en-US" sz="1400" dirty="0">
                <a:solidFill>
                  <a:srgbClr val="15284B"/>
                </a:solidFill>
                <a:latin typeface="Century Gothic" panose="020B0502020202020204" pitchFamily="34" charset="0"/>
              </a:rPr>
              <a:t>+ </a:t>
            </a:r>
            <a:r>
              <a:rPr lang="en-US" sz="1400" u="sng" dirty="0">
                <a:solidFill>
                  <a:srgbClr val="15284B"/>
                </a:solidFill>
                <a:latin typeface="Century Gothic" panose="020B0502020202020204" pitchFamily="34" charset="0"/>
              </a:rPr>
              <a:t>s3 x l </a:t>
            </a:r>
            <a:r>
              <a:rPr lang="en-US" sz="1400" dirty="0">
                <a:solidFill>
                  <a:srgbClr val="15284B"/>
                </a:solidFill>
                <a:latin typeface="Century Gothic" panose="020B0502020202020204" pitchFamily="34" charset="0"/>
              </a:rPr>
              <a:t>= (s1 + s2 + s3)l</a:t>
            </a:r>
          </a:p>
          <a:p>
            <a:pPr lvl="1" algn="ctr"/>
            <a:endParaRPr lang="en-US" sz="1400" dirty="0">
              <a:solidFill>
                <a:srgbClr val="15284B"/>
              </a:solidFill>
              <a:latin typeface="Century Gothic" panose="020B0502020202020204" pitchFamily="34" charset="0"/>
            </a:endParaRPr>
          </a:p>
          <a:p>
            <a:pPr lvl="1" algn="ctr"/>
            <a:r>
              <a:rPr lang="en-US" sz="1400" dirty="0">
                <a:solidFill>
                  <a:srgbClr val="15284B"/>
                </a:solidFill>
                <a:latin typeface="Century Gothic" panose="020B0502020202020204" pitchFamily="34" charset="0"/>
              </a:rPr>
              <a:t>Therefore, the Surface Area is:</a:t>
            </a:r>
          </a:p>
          <a:p>
            <a:pPr lvl="1" algn="ctr"/>
            <a:r>
              <a:rPr lang="en-US" sz="1400" b="1" dirty="0">
                <a:solidFill>
                  <a:srgbClr val="15284B"/>
                </a:solidFill>
                <a:latin typeface="Century Gothic" panose="020B0502020202020204" pitchFamily="34" charset="0"/>
              </a:rPr>
              <a:t> SA = </a:t>
            </a:r>
            <a:r>
              <a:rPr lang="en-US" sz="1400" b="1" dirty="0" err="1">
                <a:solidFill>
                  <a:srgbClr val="15284B"/>
                </a:solidFill>
                <a:latin typeface="Century Gothic" panose="020B0502020202020204" pitchFamily="34" charset="0"/>
              </a:rPr>
              <a:t>bh</a:t>
            </a:r>
            <a:r>
              <a:rPr lang="en-US" sz="1400" b="1" dirty="0">
                <a:solidFill>
                  <a:srgbClr val="15284B"/>
                </a:solidFill>
                <a:latin typeface="Century Gothic" panose="020B0502020202020204" pitchFamily="34" charset="0"/>
              </a:rPr>
              <a:t> + (s1 + s2 + s3)l</a:t>
            </a:r>
          </a:p>
          <a:p>
            <a:pPr lvl="1" algn="ctr"/>
            <a:endParaRPr lang="en-US" sz="1600" dirty="0">
              <a:solidFill>
                <a:srgbClr val="15284B"/>
              </a:solidFill>
              <a:latin typeface="Century Gothic" panose="020B0502020202020204" pitchFamily="34" charset="0"/>
            </a:endParaRPr>
          </a:p>
        </p:txBody>
      </p:sp>
    </p:spTree>
    <p:extLst>
      <p:ext uri="{BB962C8B-B14F-4D97-AF65-F5344CB8AC3E}">
        <p14:creationId xmlns:p14="http://schemas.microsoft.com/office/powerpoint/2010/main" val="23413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anim calcmode="lin" valueType="num">
                                      <p:cBhvr additive="base">
                                        <p:cTn id="2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xEl>
                                              <p:pRg st="5" end="5"/>
                                            </p:txEl>
                                          </p:spTgt>
                                        </p:tgtEl>
                                        <p:attrNameLst>
                                          <p:attrName>style.visibility</p:attrName>
                                        </p:attrNameLst>
                                      </p:cBhvr>
                                      <p:to>
                                        <p:strVal val="visible"/>
                                      </p:to>
                                    </p:set>
                                    <p:anim calcmode="lin" valueType="num">
                                      <p:cBhvr additive="base">
                                        <p:cTn id="29"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8A035-74E9-1E12-FAD4-9F48190D073C}"/>
              </a:ext>
            </a:extLst>
          </p:cNvPr>
          <p:cNvSpPr>
            <a:spLocks noGrp="1"/>
          </p:cNvSpPr>
          <p:nvPr>
            <p:ph type="body" sz="quarter" idx="13"/>
          </p:nvPr>
        </p:nvSpPr>
        <p:spPr>
          <a:xfrm>
            <a:off x="1266823" y="394868"/>
            <a:ext cx="4212852" cy="243620"/>
          </a:xfrm>
        </p:spPr>
        <p:txBody>
          <a:bodyPr/>
          <a:lstStyle/>
          <a:p>
            <a:r>
              <a:rPr lang="en-US" dirty="0"/>
              <a:t>CHALLENGE: VOLUME CALCULATIONS</a:t>
            </a:r>
          </a:p>
        </p:txBody>
      </p:sp>
      <p:pic>
        <p:nvPicPr>
          <p:cNvPr id="2" name="Picture 1">
            <a:extLst>
              <a:ext uri="{FF2B5EF4-FFF2-40B4-BE49-F238E27FC236}">
                <a16:creationId xmlns:a16="http://schemas.microsoft.com/office/drawing/2014/main" id="{DE8503FB-9B8A-0162-5880-C69FC1188649}"/>
              </a:ext>
            </a:extLst>
          </p:cNvPr>
          <p:cNvPicPr>
            <a:picLocks noChangeAspect="1"/>
          </p:cNvPicPr>
          <p:nvPr/>
        </p:nvPicPr>
        <p:blipFill>
          <a:blip r:embed="rId2"/>
          <a:stretch>
            <a:fillRect/>
          </a:stretch>
        </p:blipFill>
        <p:spPr>
          <a:xfrm>
            <a:off x="922755" y="729024"/>
            <a:ext cx="1950081" cy="1950081"/>
          </a:xfrm>
          <a:prstGeom prst="ellipse">
            <a:avLst/>
          </a:prstGeom>
          <a:solidFill>
            <a:schemeClr val="bg1"/>
          </a:solidFill>
          <a:ln w="57150" cmpd="thinThick">
            <a:noFill/>
            <a:prstDash val="sysDash"/>
          </a:ln>
        </p:spPr>
      </p:pic>
      <p:pic>
        <p:nvPicPr>
          <p:cNvPr id="9" name="Picture 8">
            <a:extLst>
              <a:ext uri="{FF2B5EF4-FFF2-40B4-BE49-F238E27FC236}">
                <a16:creationId xmlns:a16="http://schemas.microsoft.com/office/drawing/2014/main" id="{E7F6032C-95AD-FA36-29C7-0D0DC6217205}"/>
              </a:ext>
            </a:extLst>
          </p:cNvPr>
          <p:cNvPicPr>
            <a:picLocks noChangeAspect="1"/>
          </p:cNvPicPr>
          <p:nvPr/>
        </p:nvPicPr>
        <p:blipFill>
          <a:blip r:embed="rId3"/>
          <a:stretch>
            <a:fillRect/>
          </a:stretch>
        </p:blipFill>
        <p:spPr>
          <a:xfrm>
            <a:off x="6275505" y="729024"/>
            <a:ext cx="1950081" cy="1950081"/>
          </a:xfrm>
          <a:prstGeom prst="ellipse">
            <a:avLst/>
          </a:prstGeom>
          <a:solidFill>
            <a:schemeClr val="bg1"/>
          </a:solidFill>
          <a:ln w="57150" cmpd="thinThick">
            <a:noFill/>
            <a:prstDash val="sysDash"/>
          </a:ln>
        </p:spPr>
      </p:pic>
      <p:pic>
        <p:nvPicPr>
          <p:cNvPr id="10" name="Picture 9">
            <a:extLst>
              <a:ext uri="{FF2B5EF4-FFF2-40B4-BE49-F238E27FC236}">
                <a16:creationId xmlns:a16="http://schemas.microsoft.com/office/drawing/2014/main" id="{42DC805A-A5E2-ECEC-B105-8E977ED082A5}"/>
              </a:ext>
            </a:extLst>
          </p:cNvPr>
          <p:cNvPicPr>
            <a:picLocks noChangeAspect="1"/>
          </p:cNvPicPr>
          <p:nvPr/>
        </p:nvPicPr>
        <p:blipFill>
          <a:blip r:embed="rId4"/>
          <a:stretch>
            <a:fillRect/>
          </a:stretch>
        </p:blipFill>
        <p:spPr>
          <a:xfrm>
            <a:off x="3599130" y="729024"/>
            <a:ext cx="1950081" cy="1950081"/>
          </a:xfrm>
          <a:prstGeom prst="ellipse">
            <a:avLst/>
          </a:prstGeom>
          <a:solidFill>
            <a:schemeClr val="bg1"/>
          </a:solidFill>
          <a:ln w="57150" cmpd="thinThick">
            <a:noFill/>
            <a:prstDash val="sysDash"/>
          </a:ln>
        </p:spPr>
      </p:pic>
      <p:sp>
        <p:nvSpPr>
          <p:cNvPr id="11" name="Rectangle 10">
            <a:extLst>
              <a:ext uri="{FF2B5EF4-FFF2-40B4-BE49-F238E27FC236}">
                <a16:creationId xmlns:a16="http://schemas.microsoft.com/office/drawing/2014/main" id="{C2E83B1E-4234-9DE7-4E13-3420649133E2}"/>
              </a:ext>
            </a:extLst>
          </p:cNvPr>
          <p:cNvSpPr/>
          <p:nvPr/>
        </p:nvSpPr>
        <p:spPr>
          <a:xfrm>
            <a:off x="547906" y="2923926"/>
            <a:ext cx="2699778" cy="584775"/>
          </a:xfrm>
          <a:prstGeom prst="rect">
            <a:avLst/>
          </a:prstGeom>
        </p:spPr>
        <p:txBody>
          <a:bodyPr wrap="none">
            <a:spAutoFit/>
          </a:bodyPr>
          <a:lstStyle/>
          <a:p>
            <a:pPr algn="ctr"/>
            <a:r>
              <a:rPr lang="en-US" sz="1600" dirty="0">
                <a:solidFill>
                  <a:schemeClr val="bg1"/>
                </a:solidFill>
                <a:latin typeface="Century Gothic" panose="020B0502020202020204" pitchFamily="34" charset="0"/>
              </a:rPr>
              <a:t>Volume = </a:t>
            </a:r>
            <a:br>
              <a:rPr lang="en-US" sz="1600" dirty="0">
                <a:solidFill>
                  <a:schemeClr val="bg1"/>
                </a:solidFill>
                <a:latin typeface="Century Gothic" panose="020B0502020202020204" pitchFamily="34" charset="0"/>
              </a:rPr>
            </a:br>
            <a:r>
              <a:rPr lang="en-US" sz="1600" u="sng" dirty="0">
                <a:solidFill>
                  <a:schemeClr val="bg1"/>
                </a:solidFill>
                <a:latin typeface="Century Gothic" panose="020B0502020202020204" pitchFamily="34" charset="0"/>
              </a:rPr>
              <a:t>Area of the base </a:t>
            </a:r>
            <a:r>
              <a:rPr lang="en-US" sz="1600" dirty="0">
                <a:solidFill>
                  <a:schemeClr val="bg1"/>
                </a:solidFill>
                <a:latin typeface="Century Gothic" panose="020B0502020202020204" pitchFamily="34" charset="0"/>
              </a:rPr>
              <a:t>x </a:t>
            </a:r>
            <a:r>
              <a:rPr lang="en-US" sz="1600" u="sng" dirty="0">
                <a:solidFill>
                  <a:schemeClr val="bg1"/>
                </a:solidFill>
                <a:latin typeface="Century Gothic" panose="020B0502020202020204" pitchFamily="34" charset="0"/>
              </a:rPr>
              <a:t>height</a:t>
            </a:r>
          </a:p>
        </p:txBody>
      </p:sp>
      <p:sp>
        <p:nvSpPr>
          <p:cNvPr id="12" name="Rectangle 11">
            <a:extLst>
              <a:ext uri="{FF2B5EF4-FFF2-40B4-BE49-F238E27FC236}">
                <a16:creationId xmlns:a16="http://schemas.microsoft.com/office/drawing/2014/main" id="{0E72DF11-DF94-8D58-DE0C-EAFA46F1BE37}"/>
              </a:ext>
            </a:extLst>
          </p:cNvPr>
          <p:cNvSpPr/>
          <p:nvPr/>
        </p:nvSpPr>
        <p:spPr>
          <a:xfrm>
            <a:off x="3224281" y="2923926"/>
            <a:ext cx="2699778" cy="584775"/>
          </a:xfrm>
          <a:prstGeom prst="rect">
            <a:avLst/>
          </a:prstGeom>
        </p:spPr>
        <p:txBody>
          <a:bodyPr wrap="none">
            <a:spAutoFit/>
          </a:bodyPr>
          <a:lstStyle/>
          <a:p>
            <a:pPr algn="ctr"/>
            <a:r>
              <a:rPr lang="en-US" sz="1600" dirty="0">
                <a:solidFill>
                  <a:schemeClr val="bg1"/>
                </a:solidFill>
                <a:latin typeface="Century Gothic" panose="020B0502020202020204" pitchFamily="34" charset="0"/>
              </a:rPr>
              <a:t>Volume = </a:t>
            </a:r>
            <a:br>
              <a:rPr lang="en-US" sz="1600" dirty="0">
                <a:solidFill>
                  <a:schemeClr val="bg1"/>
                </a:solidFill>
                <a:latin typeface="Century Gothic" panose="020B0502020202020204" pitchFamily="34" charset="0"/>
              </a:rPr>
            </a:br>
            <a:r>
              <a:rPr lang="en-US" sz="1600" u="sng" dirty="0">
                <a:solidFill>
                  <a:schemeClr val="bg1"/>
                </a:solidFill>
                <a:latin typeface="Century Gothic" panose="020B0502020202020204" pitchFamily="34" charset="0"/>
              </a:rPr>
              <a:t>Area of the base </a:t>
            </a:r>
            <a:r>
              <a:rPr lang="en-US" sz="1600" dirty="0">
                <a:solidFill>
                  <a:schemeClr val="bg1"/>
                </a:solidFill>
                <a:latin typeface="Century Gothic" panose="020B0502020202020204" pitchFamily="34" charset="0"/>
              </a:rPr>
              <a:t>x </a:t>
            </a:r>
            <a:r>
              <a:rPr lang="en-US" sz="1600" u="sng" dirty="0">
                <a:solidFill>
                  <a:schemeClr val="bg1"/>
                </a:solidFill>
                <a:latin typeface="Century Gothic" panose="020B0502020202020204" pitchFamily="34" charset="0"/>
              </a:rPr>
              <a:t>height</a:t>
            </a:r>
          </a:p>
        </p:txBody>
      </p:sp>
      <p:sp>
        <p:nvSpPr>
          <p:cNvPr id="13" name="Rectangle 12">
            <a:extLst>
              <a:ext uri="{FF2B5EF4-FFF2-40B4-BE49-F238E27FC236}">
                <a16:creationId xmlns:a16="http://schemas.microsoft.com/office/drawing/2014/main" id="{7981FB2E-9DCD-F05A-B76E-B6A3488E31ED}"/>
              </a:ext>
            </a:extLst>
          </p:cNvPr>
          <p:cNvSpPr/>
          <p:nvPr/>
        </p:nvSpPr>
        <p:spPr>
          <a:xfrm>
            <a:off x="5900656" y="2923926"/>
            <a:ext cx="2699778" cy="584775"/>
          </a:xfrm>
          <a:prstGeom prst="rect">
            <a:avLst/>
          </a:prstGeom>
        </p:spPr>
        <p:txBody>
          <a:bodyPr wrap="none">
            <a:spAutoFit/>
          </a:bodyPr>
          <a:lstStyle/>
          <a:p>
            <a:pPr algn="ctr"/>
            <a:r>
              <a:rPr lang="en-US" sz="1600" dirty="0">
                <a:solidFill>
                  <a:schemeClr val="bg1"/>
                </a:solidFill>
                <a:latin typeface="Century Gothic" panose="020B0502020202020204" pitchFamily="34" charset="0"/>
              </a:rPr>
              <a:t>Volume = </a:t>
            </a:r>
            <a:br>
              <a:rPr lang="en-US" sz="1600" dirty="0">
                <a:solidFill>
                  <a:schemeClr val="bg1"/>
                </a:solidFill>
                <a:latin typeface="Century Gothic" panose="020B0502020202020204" pitchFamily="34" charset="0"/>
              </a:rPr>
            </a:br>
            <a:r>
              <a:rPr lang="en-US" sz="1600" u="sng" dirty="0">
                <a:solidFill>
                  <a:schemeClr val="bg1"/>
                </a:solidFill>
                <a:latin typeface="Century Gothic" panose="020B0502020202020204" pitchFamily="34" charset="0"/>
              </a:rPr>
              <a:t>Area of the base </a:t>
            </a:r>
            <a:r>
              <a:rPr lang="en-US" sz="1600" dirty="0">
                <a:solidFill>
                  <a:schemeClr val="bg1"/>
                </a:solidFill>
                <a:latin typeface="Century Gothic" panose="020B0502020202020204" pitchFamily="34" charset="0"/>
              </a:rPr>
              <a:t>x </a:t>
            </a:r>
            <a:r>
              <a:rPr lang="en-US" sz="1600" u="sng" dirty="0">
                <a:solidFill>
                  <a:schemeClr val="bg1"/>
                </a:solidFill>
                <a:latin typeface="Century Gothic" panose="020B0502020202020204" pitchFamily="34" charset="0"/>
              </a:rPr>
              <a:t>height</a:t>
            </a:r>
          </a:p>
        </p:txBody>
      </p:sp>
      <p:sp>
        <p:nvSpPr>
          <p:cNvPr id="14" name="Rectangle 13">
            <a:extLst>
              <a:ext uri="{FF2B5EF4-FFF2-40B4-BE49-F238E27FC236}">
                <a16:creationId xmlns:a16="http://schemas.microsoft.com/office/drawing/2014/main" id="{3F1DD81F-76EB-30AA-8A84-C73714CA1C74}"/>
              </a:ext>
            </a:extLst>
          </p:cNvPr>
          <p:cNvSpPr/>
          <p:nvPr/>
        </p:nvSpPr>
        <p:spPr>
          <a:xfrm>
            <a:off x="547906" y="3716851"/>
            <a:ext cx="6205148" cy="1323439"/>
          </a:xfrm>
          <a:prstGeom prst="rect">
            <a:avLst/>
          </a:prstGeom>
        </p:spPr>
        <p:txBody>
          <a:bodyPr wrap="square">
            <a:spAutoFit/>
          </a:bodyPr>
          <a:lstStyle/>
          <a:p>
            <a:r>
              <a:rPr lang="en-US" sz="1600" b="1" dirty="0">
                <a:solidFill>
                  <a:schemeClr val="bg1"/>
                </a:solidFill>
                <a:latin typeface="Century Gothic" panose="020B0502020202020204" pitchFamily="34" charset="0"/>
              </a:rPr>
              <a:t>Challenge within a Challenge</a:t>
            </a:r>
            <a:r>
              <a:rPr lang="en-US" sz="1600" dirty="0">
                <a:solidFill>
                  <a:schemeClr val="bg1"/>
                </a:solidFill>
                <a:latin typeface="Century Gothic" panose="020B0502020202020204" pitchFamily="34" charset="0"/>
              </a:rPr>
              <a: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Now that you know the volume of a cylinder,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what is the volume of a cone?</a:t>
            </a:r>
          </a:p>
          <a:p>
            <a:endParaRPr lang="en-US" sz="1600" dirty="0">
              <a:solidFill>
                <a:schemeClr val="bg1"/>
              </a:solidFill>
              <a:latin typeface="Century Gothic" panose="020B0502020202020204" pitchFamily="34" charset="0"/>
            </a:endParaRPr>
          </a:p>
          <a:p>
            <a:r>
              <a:rPr lang="en-US" sz="1600" b="1" dirty="0">
                <a:solidFill>
                  <a:schemeClr val="bg1"/>
                </a:solidFill>
                <a:latin typeface="Century Gothic" panose="020B0502020202020204" pitchFamily="34" charset="0"/>
              </a:rPr>
              <a:t>Answer</a:t>
            </a:r>
            <a:r>
              <a:rPr lang="en-US" sz="1600" dirty="0">
                <a:solidFill>
                  <a:schemeClr val="bg1"/>
                </a:solidFill>
                <a:latin typeface="Century Gothic" panose="020B0502020202020204" pitchFamily="34" charset="0"/>
              </a:rPr>
              <a:t>: Volume of a Cone = 1/3 (</a:t>
            </a:r>
            <a:r>
              <a:rPr lang="en-US" sz="1600" u="sng" dirty="0">
                <a:solidFill>
                  <a:schemeClr val="bg1"/>
                </a:solidFill>
                <a:latin typeface="Century Gothic" panose="020B0502020202020204" pitchFamily="34" charset="0"/>
              </a:rPr>
              <a:t>area of the base </a:t>
            </a:r>
            <a:r>
              <a:rPr lang="en-US" sz="1600" dirty="0">
                <a:solidFill>
                  <a:schemeClr val="bg1"/>
                </a:solidFill>
                <a:latin typeface="Century Gothic" panose="020B0502020202020204" pitchFamily="34" charset="0"/>
              </a:rPr>
              <a:t>x </a:t>
            </a:r>
            <a:r>
              <a:rPr lang="en-US" sz="1600" u="sng" dirty="0">
                <a:solidFill>
                  <a:schemeClr val="bg1"/>
                </a:solidFill>
                <a:latin typeface="Century Gothic" panose="020B0502020202020204" pitchFamily="34" charset="0"/>
              </a:rPr>
              <a:t>height</a:t>
            </a:r>
            <a:r>
              <a:rPr lang="en-US" sz="1600" dirty="0">
                <a:solidFill>
                  <a:schemeClr val="bg1"/>
                </a:solidFill>
                <a:latin typeface="Century Gothic" panose="020B0502020202020204" pitchFamily="34" charset="0"/>
              </a:rPr>
              <a:t>)</a:t>
            </a:r>
          </a:p>
        </p:txBody>
      </p:sp>
      <p:pic>
        <p:nvPicPr>
          <p:cNvPr id="16" name="Picture 15">
            <a:extLst>
              <a:ext uri="{FF2B5EF4-FFF2-40B4-BE49-F238E27FC236}">
                <a16:creationId xmlns:a16="http://schemas.microsoft.com/office/drawing/2014/main" id="{AE189C77-E727-3B52-AA4F-C6194F5265A9}"/>
              </a:ext>
            </a:extLst>
          </p:cNvPr>
          <p:cNvPicPr>
            <a:picLocks noChangeAspect="1"/>
          </p:cNvPicPr>
          <p:nvPr/>
        </p:nvPicPr>
        <p:blipFill>
          <a:blip r:embed="rId5"/>
          <a:stretch>
            <a:fillRect/>
          </a:stretch>
        </p:blipFill>
        <p:spPr>
          <a:xfrm>
            <a:off x="5979170" y="3210966"/>
            <a:ext cx="2466574" cy="2466574"/>
          </a:xfrm>
          <a:prstGeom prst="rect">
            <a:avLst/>
          </a:prstGeom>
        </p:spPr>
      </p:pic>
    </p:spTree>
    <p:extLst>
      <p:ext uri="{BB962C8B-B14F-4D97-AF65-F5344CB8AC3E}">
        <p14:creationId xmlns:p14="http://schemas.microsoft.com/office/powerpoint/2010/main" val="273527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 calcmode="lin" valueType="num">
                                      <p:cBhvr additive="base">
                                        <p:cTn id="3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81AE0F4E7B1E48A81B1832FCCDA353" ma:contentTypeVersion="21" ma:contentTypeDescription="Create a new document." ma:contentTypeScope="" ma:versionID="0cfcfb65525b56bdbfe845c513589d1e">
  <xsd:schema xmlns:xsd="http://www.w3.org/2001/XMLSchema" xmlns:xs="http://www.w3.org/2001/XMLSchema" xmlns:p="http://schemas.microsoft.com/office/2006/metadata/properties" xmlns:ns2="e576567d-9a04-4863-ba55-0bbb0c3ab97d" xmlns:ns3="d38e1ecd-2754-4b12-a8cb-c21e2845a02e" targetNamespace="http://schemas.microsoft.com/office/2006/metadata/properties" ma:root="true" ma:fieldsID="ce90bf8af09b2a7b73054a2b40eb9da0" ns2:_="" ns3:_="">
    <xsd:import namespace="e576567d-9a04-4863-ba55-0bbb0c3ab97d"/>
    <xsd:import namespace="d38e1ecd-2754-4b12-a8cb-c21e2845a02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Location" minOccurs="0"/>
                <xsd:element ref="ns3:MediaServiceAutoKeyPoints" minOccurs="0"/>
                <xsd:element ref="ns3:MediaServiceKeyPoints" minOccurs="0"/>
                <xsd:element ref="ns3:MediaServiceOCR" minOccurs="0"/>
                <xsd:element ref="ns3:Tags"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6567d-9a04-4863-ba55-0bbb0c3ab9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4db1042f-d024-44d4-87bb-141c4e2cba8d}" ma:internalName="TaxCatchAll" ma:showField="CatchAllData" ma:web="e576567d-9a04-4863-ba55-0bbb0c3ab9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8e1ecd-2754-4b12-a8cb-c21e2845a0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Tags" ma:index="23" nillable="true" ma:displayName="Category" ma:format="Dropdown" ma:internalName="Tags">
      <xsd:simpleType>
        <xsd:restriction base="dms:Choice">
          <xsd:enumeration value="Forms &amp; Templates"/>
          <xsd:enumeration value="Documents"/>
          <xsd:enumeration value="Policies"/>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c3045de-b27e-4507-9b4e-0500d2df41db" ma:termSetId="09814cd3-568e-fe90-9814-8d621ff8fb84" ma:anchorId="fba54fb3-c3e1-fe81-a776-ca4b69148c4d" ma:open="true" ma:isKeyword="false">
      <xsd:complexType>
        <xsd:sequence>
          <xsd:element ref="pc:Terms" minOccurs="0" maxOccurs="1"/>
        </xsd:sequence>
      </xsd:complexType>
    </xsd:element>
    <xsd:element name="MediaLengthInSeconds" ma:index="27" nillable="true" ma:displayName="MediaLengthInSeconds" ma:hidden="true" ma:internalName="MediaLengthInSeconds" ma:readOnly="true">
      <xsd:simpleType>
        <xsd:restriction base="dms:Unknow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d38e1ecd-2754-4b12-a8cb-c21e2845a02e" xsi:nil="true"/>
    <lcf76f155ced4ddcb4097134ff3c332f xmlns="d38e1ecd-2754-4b12-a8cb-c21e2845a02e">
      <Terms xmlns="http://schemas.microsoft.com/office/infopath/2007/PartnerControls"/>
    </lcf76f155ced4ddcb4097134ff3c332f>
    <TaxCatchAll xmlns="e576567d-9a04-4863-ba55-0bbb0c3ab9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7D9F1-5B82-4B8D-9F44-70EE4B7B4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6567d-9a04-4863-ba55-0bbb0c3ab97d"/>
    <ds:schemaRef ds:uri="d38e1ecd-2754-4b12-a8cb-c21e2845a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133F75-D4CA-408C-8247-1B2CA6A05EF0}">
  <ds:schemaRefs>
    <ds:schemaRef ds:uri="http://purl.org/dc/dcmitype/"/>
    <ds:schemaRef ds:uri="e576567d-9a04-4863-ba55-0bbb0c3ab97d"/>
    <ds:schemaRef ds:uri="http://schemas.microsoft.com/office/2006/documentManagement/types"/>
    <ds:schemaRef ds:uri="http://schemas.openxmlformats.org/package/2006/metadata/core-properties"/>
    <ds:schemaRef ds:uri="d38e1ecd-2754-4b12-a8cb-c21e2845a02e"/>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D525623C-29DE-4ACF-8125-6D2C150E0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4877</TotalTime>
  <Words>1201</Words>
  <Application>Microsoft Office PowerPoint</Application>
  <PresentationFormat>On-screen Show (16:9)</PresentationFormat>
  <Paragraphs>151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Fuller</dc:creator>
  <cp:lastModifiedBy>Eric Moore</cp:lastModifiedBy>
  <cp:revision>28</cp:revision>
  <dcterms:created xsi:type="dcterms:W3CDTF">2022-09-28T15:22:56Z</dcterms:created>
  <dcterms:modified xsi:type="dcterms:W3CDTF">2023-12-23T18:17:44Z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0x0101004281AE0F4E7B1E48A81B1832FCCDA353</vt:lpwstr>
  </property>
  <property fmtid="{D5CDD505-2E9C-101B-9397-08002B2CF9AE}" pid="3" name="MediaServiceImageTags">
    <vt:lpwstr/>
  </property>
</Properties>
</file>