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media/image9.jpg" ContentType="image/png"/>
  <Override PartName="/ppt/media/image10.jpg" ContentType="image/png"/>
  <Override PartName="/ppt/media/image12.jpg" ContentType="image/png"/>
  <Override PartName="/ppt/media/image13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345" r:id="rId6"/>
    <p:sldId id="346" r:id="rId7"/>
    <p:sldId id="320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268"/>
    <a:srgbClr val="0090D4"/>
    <a:srgbClr val="0086D6"/>
    <a:srgbClr val="9DC3E6"/>
    <a:srgbClr val="3191E3"/>
    <a:srgbClr val="183268"/>
    <a:srgbClr val="FBF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265D5-7A71-4EC5-9D04-3F585FE7C139}" v="15" dt="2023-12-19T21:56:09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2"/>
    <p:restoredTop sz="94283"/>
  </p:normalViewPr>
  <p:slideViewPr>
    <p:cSldViewPr snapToGrid="0" showGuides="1">
      <p:cViewPr varScale="1">
        <p:scale>
          <a:sx n="142" d="100"/>
          <a:sy n="142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D6B2-9078-0848-B634-932945B3C71A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FAF7-CA08-E34B-9ACE-6C2BF168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9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227962-BE9A-6722-7F50-A13608035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4612" y="4331555"/>
            <a:ext cx="4308231" cy="504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i="0">
                <a:solidFill>
                  <a:srgbClr val="0090D4"/>
                </a:solidFill>
                <a:latin typeface="Century Gothic" panose="020B0502020202020204" pitchFamily="34" charset="0"/>
              </a:defRPr>
            </a:lvl1pPr>
            <a:lvl2pPr>
              <a:defRPr b="1" i="0">
                <a:latin typeface="Century Gothic" panose="020B0502020202020204" pitchFamily="34" charset="0"/>
              </a:defRPr>
            </a:lvl2pPr>
            <a:lvl3pPr>
              <a:defRPr b="1" i="0">
                <a:latin typeface="Century Gothic" panose="020B0502020202020204" pitchFamily="34" charset="0"/>
              </a:defRPr>
            </a:lvl3pPr>
            <a:lvl4pPr>
              <a:defRPr b="1" i="0">
                <a:latin typeface="Century Gothic" panose="020B0502020202020204" pitchFamily="34" charset="0"/>
              </a:defRPr>
            </a:lvl4pPr>
            <a:lvl5pPr>
              <a:defRPr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9FA61BB-E234-3783-F552-6B7EB2D26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3514" y="4714570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50E17-5388-A255-DF43-83FE7A31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60" y="432366"/>
            <a:ext cx="1029474" cy="6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3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A4A94-FC73-4993-827D-2E8E140EC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009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5EB8-B5C2-BF89-4374-F3209AB0EA3E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D1E3D-5809-B444-C7E4-6F186E137CE6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8594C5-BBCA-3EDE-5BA0-CE52C46572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D88841E-778E-7EAD-6749-0E89AB9A5B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6635DE-8835-6151-F9E4-E0D25785E0B1}"/>
              </a:ext>
            </a:extLst>
          </p:cNvPr>
          <p:cNvCxnSpPr>
            <a:cxnSpLocks/>
          </p:cNvCxnSpPr>
          <p:nvPr userDrawn="1"/>
        </p:nvCxnSpPr>
        <p:spPr>
          <a:xfrm>
            <a:off x="722055" y="684538"/>
            <a:ext cx="2503177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C729B3D-733B-C248-E42B-483700DD0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128" y="245063"/>
            <a:ext cx="425722" cy="2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C88BA2-BE84-4784-41E5-8E0A43E7BF94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F45415F-5320-5C0A-FB49-944A596C0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476" y="243567"/>
            <a:ext cx="460271" cy="2847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21D433-912C-F997-6BE7-5E8E56F1FF2C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1B8EFB-F6DC-D64A-A3F5-5239A2A50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08326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0CDF34B-1A9E-4DBC-6E48-8977684C36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3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3B4B74-FC2B-7655-1B0E-92FEA2BC5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-3250631" y="-3997345"/>
            <a:ext cx="15064740" cy="11706044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7B46E-BB01-4001-3E0B-14734C584F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0800000">
            <a:off x="2850910" y="-1013770"/>
            <a:ext cx="11225117" cy="87224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ADD201-6FF4-4BB9-FC79-B1A8199C8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0763" y="2002456"/>
            <a:ext cx="456247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0090D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82854B-3030-CE3E-8034-505F9158A5F7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B1EECE-2E10-83F0-1330-00CDE2A03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476" y="243567"/>
            <a:ext cx="460271" cy="2847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B46FB-C37C-3CBB-87C8-3626A07043C4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7AFE50F-5425-65D6-52C7-CB093F3A0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08326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1E50BC-C04B-4564-2E07-E14819581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A13D3BF-6099-8076-1410-96BD76214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9831" y="871161"/>
            <a:ext cx="1895155" cy="638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0832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0C6D61D-167C-E22B-28F0-2E482DF1F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9421" y="871161"/>
            <a:ext cx="1895155" cy="546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0090D4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644F7F3B-8CF0-E938-05C9-92E6AE193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9831" y="1556451"/>
            <a:ext cx="1895154" cy="273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832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STATISTICS TEXT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EA18107-B1A7-8A1A-230D-991E9F8F64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9421" y="1528387"/>
            <a:ext cx="1895154" cy="273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832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STATISTICS TEXT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29C92DFA-8535-2A62-36A4-69B614A03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9831" y="1837511"/>
            <a:ext cx="1895154" cy="273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090D4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STATISTICS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BD33C3-5C71-5528-4D75-B575296F29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9831" y="2838165"/>
            <a:ext cx="4014089" cy="159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0D4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083268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083268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083268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083268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3E37E2B-FDF7-8A47-EA52-20444AEA2C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9421" y="1818550"/>
            <a:ext cx="1895154" cy="273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090D4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STATISTICS TEXT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E3377795-BC98-9FA3-8935-D2A3F9D5A2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09831" y="2179531"/>
            <a:ext cx="1895154" cy="273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832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STATISTICS TEXT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80A6651D-D91A-0E2E-DE5C-A55D7964C9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99421" y="2168413"/>
            <a:ext cx="1895154" cy="273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832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STATISTICS TEXT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4CDAFF3-A162-A97A-51E5-B9852F7C8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2002" y="890186"/>
            <a:ext cx="3994150" cy="362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681AEB-E696-AE04-925D-036A7C927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-3250631" y="-3997345"/>
            <a:ext cx="15064740" cy="11706044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A74CBF-7352-85DD-8D4E-C252079B4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0800000">
            <a:off x="2850910" y="-1013770"/>
            <a:ext cx="11225117" cy="8722468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433B644-5592-98A6-A17D-B1815FE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EE05302-D76E-31FB-0948-9F3AC0636D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08326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EF66A4-C9B1-E560-5EEA-595F85000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4C9199-F6A9-42EC-6791-30C6485DF43E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296A6-5AA3-1A2E-53E7-C20D0072C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476" y="243567"/>
            <a:ext cx="460271" cy="28471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D27DDB-AD3C-B689-C161-5B6E7E48D6FE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0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t Picture Coll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553A216-2743-DCC8-747E-A45416266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8457" y="484557"/>
            <a:ext cx="2477977" cy="32602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7CF453-50A2-8712-E4FA-EB9279977B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61617" y="933993"/>
            <a:ext cx="3254313" cy="17320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E4BA82F5-01C8-0CF8-3E49-F20601470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8618" y="2830189"/>
            <a:ext cx="1967374" cy="173125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6B2D5-C2D4-5399-5B64-8939866D855B}"/>
              </a:ext>
            </a:extLst>
          </p:cNvPr>
          <p:cNvSpPr/>
          <p:nvPr userDrawn="1"/>
        </p:nvSpPr>
        <p:spPr>
          <a:xfrm>
            <a:off x="6933525" y="3890403"/>
            <a:ext cx="2210475" cy="554941"/>
          </a:xfrm>
          <a:prstGeom prst="rect">
            <a:avLst/>
          </a:prstGeom>
          <a:solidFill>
            <a:srgbClr val="0090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B6D2AD-AB8C-26BB-A4C0-98FE08C15F35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B5938D1-EADE-64C6-804F-1811891FE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476" y="243567"/>
            <a:ext cx="460271" cy="2847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86B9D1-D415-856C-BF05-4AC25DF56F99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C7BDFF-7639-363F-AF32-B1B8B82F1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08326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05DD5D9-4A0A-64A0-1293-68455226F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033315E-68A6-B17D-810D-4263F5A88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673" y="1411021"/>
            <a:ext cx="2503178" cy="264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0D4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083268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083268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083268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083268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37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alf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0A84485-8FD4-84E7-523D-DEEC2EEFDE6D}"/>
              </a:ext>
            </a:extLst>
          </p:cNvPr>
          <p:cNvSpPr/>
          <p:nvPr userDrawn="1"/>
        </p:nvSpPr>
        <p:spPr>
          <a:xfrm>
            <a:off x="0" y="0"/>
            <a:ext cx="5689600" cy="5143500"/>
          </a:xfrm>
          <a:custGeom>
            <a:avLst/>
            <a:gdLst/>
            <a:ahLst/>
            <a:cxnLst/>
            <a:rect l="l" t="t" r="r" b="b"/>
            <a:pathLst>
              <a:path w="11099165" h="11308715">
                <a:moveTo>
                  <a:pt x="11099138" y="0"/>
                </a:moveTo>
                <a:lnTo>
                  <a:pt x="0" y="0"/>
                </a:lnTo>
                <a:lnTo>
                  <a:pt x="0" y="11308556"/>
                </a:lnTo>
                <a:lnTo>
                  <a:pt x="11099138" y="11308556"/>
                </a:lnTo>
                <a:lnTo>
                  <a:pt x="110991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D228C9-87ED-CD3F-66E6-8A5AAF4080E7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33B089-C73D-A9EA-132F-659A28307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476" y="243567"/>
            <a:ext cx="460271" cy="2847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10D61B-A58E-AAA0-DF03-7D708A6722A6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56170C9-3EA8-357D-F075-07A9AE76B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08326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37052D7-972C-8A89-F0DB-0CCD3D2A0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7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EE35E0B-7333-D762-5C5C-5DDBA86DC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34" y="1119358"/>
            <a:ext cx="3086099" cy="264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0D4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083268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083268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083268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083268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99F139-9D10-54AE-5CED-D9C11C64C664}"/>
              </a:ext>
            </a:extLst>
          </p:cNvPr>
          <p:cNvCxnSpPr>
            <a:cxnSpLocks/>
          </p:cNvCxnSpPr>
          <p:nvPr userDrawn="1"/>
        </p:nvCxnSpPr>
        <p:spPr>
          <a:xfrm>
            <a:off x="581378" y="678676"/>
            <a:ext cx="2503177" cy="0"/>
          </a:xfrm>
          <a:prstGeom prst="line">
            <a:avLst/>
          </a:prstGeom>
          <a:ln cmpd="dbl">
            <a:solidFill>
              <a:srgbClr val="189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73FD8FF-D0B3-1C74-E416-E154EFCE0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476" y="243567"/>
            <a:ext cx="460271" cy="2847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64997A-2916-6101-67F6-333743382CC3}"/>
              </a:ext>
            </a:extLst>
          </p:cNvPr>
          <p:cNvCxnSpPr>
            <a:cxnSpLocks/>
          </p:cNvCxnSpPr>
          <p:nvPr userDrawn="1"/>
        </p:nvCxnSpPr>
        <p:spPr>
          <a:xfrm>
            <a:off x="1152657" y="201505"/>
            <a:ext cx="0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81C4DB-F5B5-E081-62EB-8417B6972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8426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08326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9AE174D-09C3-A9D7-0E88-1A65EA257F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6823" y="395778"/>
            <a:ext cx="3129329" cy="243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117A-9B3B-2C4E-BCD5-1436D072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1" r:id="rId3"/>
    <p:sldLayoutId id="2147483662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77A8C7-7A55-428D-2E99-4E0F7E34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" t="18699" r="784" b="8013"/>
          <a:stretch/>
        </p:blipFill>
        <p:spPr>
          <a:xfrm>
            <a:off x="-7472" y="930439"/>
            <a:ext cx="9151472" cy="5169648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7000">
                <a:schemeClr val="accent1">
                  <a:tint val="44500"/>
                  <a:satMod val="160000"/>
                  <a:alpha val="0"/>
                </a:schemeClr>
              </a:gs>
              <a:gs pos="48000">
                <a:srgbClr val="E1E7F8"/>
              </a:gs>
              <a:gs pos="77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537F0C-0CA1-BF02-B14A-3E89AABF90A5}"/>
              </a:ext>
            </a:extLst>
          </p:cNvPr>
          <p:cNvSpPr/>
          <p:nvPr/>
        </p:nvSpPr>
        <p:spPr>
          <a:xfrm>
            <a:off x="0" y="0"/>
            <a:ext cx="9144000" cy="109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994F3-737C-7504-5AD8-80939AFA4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191" y="391555"/>
            <a:ext cx="5840480" cy="504825"/>
          </a:xfrm>
        </p:spPr>
        <p:txBody>
          <a:bodyPr/>
          <a:lstStyle/>
          <a:p>
            <a:pPr algn="l"/>
            <a:r>
              <a:rPr lang="en-US" dirty="0"/>
              <a:t>SCHOLARSHIP CASE STUDY</a:t>
            </a:r>
          </a:p>
        </p:txBody>
      </p:sp>
      <p:pic>
        <p:nvPicPr>
          <p:cNvPr id="15" name="Picture 14" descr="A blue triangle shaped logo&#10;&#10;Description automatically generated with medium confidence">
            <a:extLst>
              <a:ext uri="{FF2B5EF4-FFF2-40B4-BE49-F238E27FC236}">
                <a16:creationId xmlns:a16="http://schemas.microsoft.com/office/drawing/2014/main" id="{64F8EB97-7B6C-5838-1D21-73F8157E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331" y="223127"/>
            <a:ext cx="1146478" cy="7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81478"/>
            <a:ext cx="6364383" cy="243620"/>
          </a:xfrm>
        </p:spPr>
        <p:txBody>
          <a:bodyPr/>
          <a:lstStyle/>
          <a:p>
            <a:r>
              <a:rPr lang="en-US" dirty="0"/>
              <a:t>BRIGHTYOUNG CHAMPIONS FOUNDATION SCHOLARSHIP APPLICANTS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9F4605-6FF3-A3E0-2D37-3186DF180EF3}"/>
              </a:ext>
            </a:extLst>
          </p:cNvPr>
          <p:cNvSpPr txBox="1">
            <a:spLocks/>
          </p:cNvSpPr>
          <p:nvPr/>
        </p:nvSpPr>
        <p:spPr>
          <a:xfrm>
            <a:off x="452436" y="814210"/>
            <a:ext cx="3008313" cy="3124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Jermaine Moore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Carina Nguyen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Isabel Castro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7F9C841-F38E-2C78-B699-E1D136A1A297}"/>
              </a:ext>
            </a:extLst>
          </p:cNvPr>
          <p:cNvSpPr txBox="1">
            <a:spLocks/>
          </p:cNvSpPr>
          <p:nvPr/>
        </p:nvSpPr>
        <p:spPr>
          <a:xfrm>
            <a:off x="421700" y="2291786"/>
            <a:ext cx="4274205" cy="595640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Review the requirements again.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Review the three applicants by yourself.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Work in small groups to discuss the applicants and score the applications.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Use the rubric to decide which applicant should get the scholarship.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Report your decision and justification to the whole class.</a:t>
            </a:r>
          </a:p>
          <a:p>
            <a:pPr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7055A0-19AC-3887-2CF6-C5DD72C4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031" y="958654"/>
            <a:ext cx="3480861" cy="3480861"/>
          </a:xfrm>
          <a:prstGeom prst="ellipse">
            <a:avLst/>
          </a:prstGeom>
          <a:ln w="57150" cmpd="thinThick">
            <a:noFill/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4537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547" y="274754"/>
            <a:ext cx="6364383" cy="243620"/>
          </a:xfrm>
        </p:spPr>
        <p:txBody>
          <a:bodyPr/>
          <a:lstStyle/>
          <a:p>
            <a:r>
              <a:rPr lang="en-US" dirty="0"/>
              <a:t>WHO GETS THE SCHOLARSHIP?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671BA1B-9140-AAC1-8F2B-EAC39151D0B2}"/>
              </a:ext>
            </a:extLst>
          </p:cNvPr>
          <p:cNvSpPr txBox="1">
            <a:spLocks/>
          </p:cNvSpPr>
          <p:nvPr/>
        </p:nvSpPr>
        <p:spPr>
          <a:xfrm>
            <a:off x="3284964" y="1692088"/>
            <a:ext cx="3008313" cy="3124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Jermaine Moore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Carina Nguyen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Isabel Castro</a:t>
            </a:r>
          </a:p>
        </p:txBody>
      </p:sp>
    </p:spTree>
    <p:extLst>
      <p:ext uri="{BB962C8B-B14F-4D97-AF65-F5344CB8AC3E}">
        <p14:creationId xmlns:p14="http://schemas.microsoft.com/office/powerpoint/2010/main" val="137948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59F53-F348-3ACC-F8F6-C488B9A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3CB6-9441-9070-410F-434908B26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76349"/>
            <a:ext cx="3129329" cy="243620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EF51A-4E82-F385-0A30-30B9E7B44202}"/>
              </a:ext>
            </a:extLst>
          </p:cNvPr>
          <p:cNvSpPr/>
          <p:nvPr/>
        </p:nvSpPr>
        <p:spPr>
          <a:xfrm>
            <a:off x="3001255" y="1214397"/>
            <a:ext cx="3145972" cy="314597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5BC180-2A9B-1C27-333A-72D5C97D231B}"/>
              </a:ext>
            </a:extLst>
          </p:cNvPr>
          <p:cNvSpPr/>
          <p:nvPr/>
        </p:nvSpPr>
        <p:spPr>
          <a:xfrm>
            <a:off x="3863705" y="2079088"/>
            <a:ext cx="1416588" cy="14165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FB120-9743-6BE7-1C79-A092D1530F41}"/>
              </a:ext>
            </a:extLst>
          </p:cNvPr>
          <p:cNvSpPr txBox="1"/>
          <p:nvPr/>
        </p:nvSpPr>
        <p:spPr>
          <a:xfrm>
            <a:off x="4572000" y="2187339"/>
            <a:ext cx="4240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4479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Finding scholarships</a:t>
            </a: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Avoiding scholarship scams</a:t>
            </a:r>
          </a:p>
          <a:p>
            <a:endParaRPr lang="de-DE"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621A7-8900-455E-4927-1DD8C80D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8" y="1214397"/>
            <a:ext cx="3480861" cy="3480861"/>
          </a:xfrm>
          <a:prstGeom prst="ellipse">
            <a:avLst/>
          </a:prstGeom>
          <a:ln w="57150" cmpd="thinThick">
            <a:noFill/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2963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59F53-F348-3ACC-F8F6-C488B9A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3CB6-9441-9070-410F-434908B26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72313"/>
            <a:ext cx="3129329" cy="243620"/>
          </a:xfrm>
        </p:spPr>
        <p:txBody>
          <a:bodyPr/>
          <a:lstStyle/>
          <a:p>
            <a:r>
              <a:rPr lang="en-US" dirty="0"/>
              <a:t>SCHOLARSHIPS: DID YOU KNOW?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D75F6-DB43-11AE-40DE-7B8C2C45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79" y="777098"/>
            <a:ext cx="3480861" cy="3480861"/>
          </a:xfrm>
          <a:prstGeom prst="ellipse">
            <a:avLst/>
          </a:prstGeom>
          <a:ln w="57150" cmpd="thinThick">
            <a:noFill/>
            <a:prstDash val="sysDash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4B989-FA72-6F47-EE56-D02DBAEF6D49}"/>
              </a:ext>
            </a:extLst>
          </p:cNvPr>
          <p:cNvSpPr txBox="1"/>
          <p:nvPr/>
        </p:nvSpPr>
        <p:spPr>
          <a:xfrm>
            <a:off x="529834" y="989321"/>
            <a:ext cx="42409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479"/>
                </a:solidFill>
                <a:latin typeface="Century Gothic" panose="020B0502020202020204" pitchFamily="34" charset="0"/>
              </a:rPr>
              <a:t>Scholarships</a:t>
            </a: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1600" dirty="0">
              <a:solidFill>
                <a:srgbClr val="004479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Are a form of financial aid that helps students pay for college.</a:t>
            </a: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Are awarded based on different criteria.</a:t>
            </a: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Do not have to be paid back!</a:t>
            </a:r>
          </a:p>
          <a:p>
            <a:pPr>
              <a:spcAft>
                <a:spcPts val="1200"/>
              </a:spcAft>
              <a:buClr>
                <a:srgbClr val="EEBD4A"/>
              </a:buClr>
              <a:buSzPct val="130000"/>
            </a:pPr>
            <a:r>
              <a:rPr lang="en-US" sz="1600" u="sng" dirty="0">
                <a:solidFill>
                  <a:srgbClr val="004479"/>
                </a:solidFill>
                <a:latin typeface="Century Gothic" panose="020B0502020202020204" pitchFamily="34" charset="0"/>
                <a:sym typeface="Wingdings" pitchFamily="2" charset="2"/>
              </a:rPr>
              <a:t>Remember</a:t>
            </a: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  <a:sym typeface="Wingdings" pitchFamily="2" charset="2"/>
              </a:rPr>
              <a:t>: All the financial aid a student receives may not exceed the amount needed to pay for the total cost of college (tuition, room and board, materials, fees, etc.). </a:t>
            </a:r>
            <a:endParaRPr lang="en-US" sz="1600" dirty="0">
              <a:solidFill>
                <a:srgbClr val="004479"/>
              </a:solidFill>
              <a:latin typeface="Century Gothic" panose="020B0502020202020204" pitchFamily="34" charset="0"/>
            </a:endParaRPr>
          </a:p>
          <a:p>
            <a:endParaRPr lang="de-D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59F53-F348-3ACC-F8F6-C488B9A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3CB6-9441-9070-410F-434908B26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00" y="274755"/>
            <a:ext cx="3129329" cy="243620"/>
          </a:xfrm>
        </p:spPr>
        <p:txBody>
          <a:bodyPr/>
          <a:lstStyle/>
          <a:p>
            <a:r>
              <a:rPr lang="en-US" dirty="0"/>
              <a:t>TWO GENERAL TYPES OF SCHOLARSHIPS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94D2F-755D-ECD0-8697-F67F78525724}"/>
              </a:ext>
            </a:extLst>
          </p:cNvPr>
          <p:cNvSpPr txBox="1"/>
          <p:nvPr/>
        </p:nvSpPr>
        <p:spPr>
          <a:xfrm>
            <a:off x="496216" y="1733450"/>
            <a:ext cx="42409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479"/>
                </a:solidFill>
                <a:latin typeface="Century Gothic" panose="020B0502020202020204" pitchFamily="34" charset="0"/>
              </a:rPr>
              <a:t>There are two general categories for scholarships. Those awarded based on:</a:t>
            </a:r>
          </a:p>
          <a:p>
            <a:endParaRPr lang="en-US" sz="1600" dirty="0">
              <a:solidFill>
                <a:srgbClr val="004479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Merit</a:t>
            </a:r>
          </a:p>
          <a:p>
            <a:pPr marL="360000" indent="-360000">
              <a:spcAft>
                <a:spcPts val="12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rgbClr val="004479"/>
                </a:solidFill>
                <a:latin typeface="Century Gothic" panose="020B0502020202020204" pitchFamily="34" charset="0"/>
              </a:rPr>
              <a:t>Financial Need</a:t>
            </a:r>
          </a:p>
          <a:p>
            <a:endParaRPr lang="de-DE"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54B96-4085-784E-3EC8-17ED8828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55" y="931739"/>
            <a:ext cx="3480861" cy="3480861"/>
          </a:xfrm>
          <a:prstGeom prst="ellipse">
            <a:avLst/>
          </a:prstGeom>
          <a:ln w="57150" cmpd="thinThick">
            <a:noFill/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7493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ED482-26C9-8D46-8464-AEF79D03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74754"/>
            <a:ext cx="3129329" cy="243620"/>
          </a:xfrm>
        </p:spPr>
        <p:txBody>
          <a:bodyPr/>
          <a:lstStyle/>
          <a:p>
            <a:r>
              <a:rPr lang="en-US" dirty="0"/>
              <a:t>STAND UP IF YOU…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99E93-B767-CB30-61DB-CC712060B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6" y="1082538"/>
            <a:ext cx="3480861" cy="3480861"/>
          </a:xfrm>
          <a:prstGeom prst="ellipse">
            <a:avLst/>
          </a:prstGeom>
          <a:ln w="57150" cmpd="thinThick">
            <a:noFill/>
            <a:prstDash val="sysDash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F9564-8C32-C2F6-843D-1F1FE711B4F0}"/>
              </a:ext>
            </a:extLst>
          </p:cNvPr>
          <p:cNvSpPr txBox="1"/>
          <p:nvPr/>
        </p:nvSpPr>
        <p:spPr>
          <a:xfrm>
            <a:off x="4572000" y="1071925"/>
            <a:ext cx="4240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Have brown eyes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Are part of the student government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Like ice cream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Are into zombie apocalypses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Can do duck calls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Like duct tape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Speak Klingon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Like to make others laugh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Like animals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Like to fish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ED482-26C9-8D46-8464-AEF79D03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81478"/>
            <a:ext cx="3129329" cy="243620"/>
          </a:xfrm>
        </p:spPr>
        <p:txBody>
          <a:bodyPr/>
          <a:lstStyle/>
          <a:p>
            <a:r>
              <a:rPr lang="en-US" dirty="0"/>
              <a:t>CHECK YOUR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C741D-10B2-8445-7565-033192CCBBDA}"/>
              </a:ext>
            </a:extLst>
          </p:cNvPr>
          <p:cNvSpPr txBox="1"/>
          <p:nvPr/>
        </p:nvSpPr>
        <p:spPr>
          <a:xfrm>
            <a:off x="470283" y="1104731"/>
            <a:ext cx="3779949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Academic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for grades, academic achievements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Athletic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for sports (i.e. football, volleyball, tennis, golf, etc.)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Careers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offered by professional organizations or unions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Corporate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 offered by companies such as Coca-Cola, Microsoft, Burger King, etc. (sometimes to their employees, sometimes to anyone)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College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specific to the college/university you want to attend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25952-6BD4-DB8A-D5CD-4AF18EB7D016}"/>
              </a:ext>
            </a:extLst>
          </p:cNvPr>
          <p:cNvSpPr txBox="1"/>
          <p:nvPr/>
        </p:nvSpPr>
        <p:spPr>
          <a:xfrm>
            <a:off x="4811762" y="1104731"/>
            <a:ext cx="37799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Community-based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offered by local groups, organizations, clubs or for community involvement or activism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or talent-based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offered by arts-based or creative organizations and groups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Background-specific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– offered for students with special needs, medical issues, family situations, or for race, gender, ethnicity, religious affiliation, LGBTQI, etc.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Combination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for example, academic and community service, or athletic and need-based</a:t>
            </a: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0000" indent="-360000">
              <a:spcAft>
                <a:spcPts val="800"/>
              </a:spcAft>
              <a:buClr>
                <a:srgbClr val="EEBD4A"/>
              </a:buClr>
              <a:buSzPct val="130000"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59F53-F348-3ACC-F8F6-C488B9A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3CB6-9441-9070-410F-434908B26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81792"/>
            <a:ext cx="3129329" cy="243620"/>
          </a:xfrm>
        </p:spPr>
        <p:txBody>
          <a:bodyPr/>
          <a:lstStyle/>
          <a:p>
            <a:r>
              <a:rPr lang="en-US" dirty="0"/>
              <a:t>CONCENTRIC CIRCLES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A6C2B5-F718-39F7-7B59-41D7FB86C41A}"/>
              </a:ext>
            </a:extLst>
          </p:cNvPr>
          <p:cNvSpPr/>
          <p:nvPr/>
        </p:nvSpPr>
        <p:spPr>
          <a:xfrm>
            <a:off x="2781620" y="997003"/>
            <a:ext cx="3580760" cy="3580760"/>
          </a:xfrm>
          <a:prstGeom prst="ellipse">
            <a:avLst/>
          </a:prstGeom>
          <a:gradFill>
            <a:gsLst>
              <a:gs pos="19000">
                <a:srgbClr val="FFCC33"/>
              </a:gs>
              <a:gs pos="83000">
                <a:srgbClr val="004479">
                  <a:lumMod val="70000"/>
                  <a:lumOff val="30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EF51A-4E82-F385-0A30-30B9E7B44202}"/>
              </a:ext>
            </a:extLst>
          </p:cNvPr>
          <p:cNvSpPr/>
          <p:nvPr/>
        </p:nvSpPr>
        <p:spPr>
          <a:xfrm>
            <a:off x="3001255" y="1214397"/>
            <a:ext cx="3145972" cy="314597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B2E298-88F6-E833-FC71-5266CB9F5A67}"/>
              </a:ext>
            </a:extLst>
          </p:cNvPr>
          <p:cNvSpPr/>
          <p:nvPr/>
        </p:nvSpPr>
        <p:spPr>
          <a:xfrm>
            <a:off x="3765816" y="1981199"/>
            <a:ext cx="1612367" cy="1612367"/>
          </a:xfrm>
          <a:prstGeom prst="ellipse">
            <a:avLst/>
          </a:prstGeom>
          <a:solidFill>
            <a:srgbClr val="004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5BC180-2A9B-1C27-333A-72D5C97D231B}"/>
              </a:ext>
            </a:extLst>
          </p:cNvPr>
          <p:cNvSpPr/>
          <p:nvPr/>
        </p:nvSpPr>
        <p:spPr>
          <a:xfrm>
            <a:off x="3863705" y="2079088"/>
            <a:ext cx="1416588" cy="14165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1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823" y="273968"/>
            <a:ext cx="6364383" cy="243620"/>
          </a:xfrm>
        </p:spPr>
        <p:txBody>
          <a:bodyPr/>
          <a:lstStyle/>
          <a:p>
            <a:r>
              <a:rPr lang="en-US" dirty="0"/>
              <a:t>BRIGHTYOUNG CHAMPIONS FOUNDATION SCHOLARSHIP APPLICATION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EF259F-D5C4-C33B-7BF0-9DF78F7265B8}"/>
              </a:ext>
            </a:extLst>
          </p:cNvPr>
          <p:cNvSpPr/>
          <p:nvPr/>
        </p:nvSpPr>
        <p:spPr>
          <a:xfrm>
            <a:off x="5037069" y="1166962"/>
            <a:ext cx="3580760" cy="35807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2D4E7-8893-234A-BE6E-804D6A20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78" y="2742189"/>
            <a:ext cx="3186883" cy="5760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ADE419-0D84-DAEB-B76D-A0CA6F8FEBA0}"/>
              </a:ext>
            </a:extLst>
          </p:cNvPr>
          <p:cNvSpPr txBox="1">
            <a:spLocks/>
          </p:cNvSpPr>
          <p:nvPr/>
        </p:nvSpPr>
        <p:spPr>
          <a:xfrm>
            <a:off x="494072" y="992152"/>
            <a:ext cx="4471736" cy="251844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Why do you think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BrightYoung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Champions Foundation requires the following from each scholarship applicant?</a:t>
            </a:r>
          </a:p>
          <a:p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DBA95-80BA-C2ED-3014-B32F65518117}"/>
              </a:ext>
            </a:extLst>
          </p:cNvPr>
          <p:cNvSpPr txBox="1"/>
          <p:nvPr/>
        </p:nvSpPr>
        <p:spPr>
          <a:xfrm>
            <a:off x="646883" y="1857331"/>
            <a:ext cx="429308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EBD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 Completed Application Form</a:t>
            </a:r>
          </a:p>
          <a:p>
            <a:pPr marL="285750" indent="-285750">
              <a:spcAft>
                <a:spcPts val="600"/>
              </a:spcAft>
              <a:buClr>
                <a:srgbClr val="EEBD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Academic R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ésumé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EBD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Official High School Transcript</a:t>
            </a:r>
          </a:p>
          <a:p>
            <a:pPr marL="285750" indent="-285750">
              <a:spcAft>
                <a:spcPts val="600"/>
              </a:spcAft>
              <a:buClr>
                <a:srgbClr val="EEBD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Service Log</a:t>
            </a:r>
          </a:p>
          <a:p>
            <a:pPr marL="285750" indent="-285750">
              <a:spcAft>
                <a:spcPts val="600"/>
              </a:spcAft>
              <a:buClr>
                <a:srgbClr val="EEBD4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Short Answer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ED482-26C9-8D46-8464-AEF79D03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17A-9B3B-2C4E-BCD5-1436D0728346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0270" y="281477"/>
            <a:ext cx="4313706" cy="243620"/>
          </a:xfrm>
        </p:spPr>
        <p:txBody>
          <a:bodyPr/>
          <a:lstStyle/>
          <a:p>
            <a:r>
              <a:rPr lang="en-US" dirty="0"/>
              <a:t>COMPARE THESE TWO SCHOLARSHIP APPLICANTS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36867F-D926-792B-B0D7-6CCE7D3E46A0}"/>
              </a:ext>
            </a:extLst>
          </p:cNvPr>
          <p:cNvSpPr txBox="1">
            <a:spLocks/>
          </p:cNvSpPr>
          <p:nvPr/>
        </p:nvSpPr>
        <p:spPr>
          <a:xfrm>
            <a:off x="480252" y="821390"/>
            <a:ext cx="4040188" cy="639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Student 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4CC7E57-C74C-7168-6867-9E2B25EAD713}"/>
              </a:ext>
            </a:extLst>
          </p:cNvPr>
          <p:cNvSpPr txBox="1">
            <a:spLocks/>
          </p:cNvSpPr>
          <p:nvPr/>
        </p:nvSpPr>
        <p:spPr>
          <a:xfrm>
            <a:off x="464884" y="1252728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Name: Angel Gonzales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School: Ellington High School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Race/Ethnicity: Hispanic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Date of Birth: 11/10/2000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Address: 1532 17</a:t>
            </a:r>
            <a:r>
              <a:rPr lang="en-US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St. N.W.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City: Washington, D.C.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Lives with: Mother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Highest level of mother’s completed education: Some high school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Mother’s occupation: Retail Sales Clerk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yearly income: $35,000</a:t>
            </a: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9C12760-1E16-8C91-473F-77A731FC76BB}"/>
              </a:ext>
            </a:extLst>
          </p:cNvPr>
          <p:cNvSpPr txBox="1">
            <a:spLocks/>
          </p:cNvSpPr>
          <p:nvPr/>
        </p:nvSpPr>
        <p:spPr>
          <a:xfrm>
            <a:off x="4645025" y="821390"/>
            <a:ext cx="4041775" cy="639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Student B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0CC3C94-D8CE-22FA-3D46-0006C4F5BE01}"/>
              </a:ext>
            </a:extLst>
          </p:cNvPr>
          <p:cNvSpPr txBox="1">
            <a:spLocks/>
          </p:cNvSpPr>
          <p:nvPr/>
        </p:nvSpPr>
        <p:spPr>
          <a:xfrm>
            <a:off x="4645025" y="1252728"/>
            <a:ext cx="3870325" cy="395128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Name: Tamika Jones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School: Kennedy High School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Race/Ethnicity: African-American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Date of Birth: 10/01/2000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Address: 2902 Ft. Baker Drive S.E.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City: Washington, D.C.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Lives with: Mother and Father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Highest level of mother’s completed education: High school diploma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Highest level of father’s completed education: High school diploma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Mother’s occupation: Homemaker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Father’s occupation: Food Service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yearly income: $36,500</a:t>
            </a:r>
          </a:p>
        </p:txBody>
      </p:sp>
    </p:spTree>
    <p:extLst>
      <p:ext uri="{BB962C8B-B14F-4D97-AF65-F5344CB8AC3E}">
        <p14:creationId xmlns:p14="http://schemas.microsoft.com/office/powerpoint/2010/main" val="122207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F57E-5F0D-F7AF-1627-9525929B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547" y="261307"/>
            <a:ext cx="4313706" cy="243620"/>
          </a:xfrm>
        </p:spPr>
        <p:txBody>
          <a:bodyPr/>
          <a:lstStyle/>
          <a:p>
            <a:r>
              <a:rPr lang="en-US" dirty="0"/>
              <a:t>LET’S 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239718-9B38-0334-C93F-A5F434655E59}"/>
              </a:ext>
            </a:extLst>
          </p:cNvPr>
          <p:cNvSpPr txBox="1">
            <a:spLocks/>
          </p:cNvSpPr>
          <p:nvPr/>
        </p:nvSpPr>
        <p:spPr>
          <a:xfrm>
            <a:off x="470647" y="1021976"/>
            <a:ext cx="3810000" cy="5029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Scholarships:</a:t>
            </a:r>
          </a:p>
          <a:p>
            <a:pPr marL="514350" indent="-514350">
              <a:buFontTx/>
              <a:buAutoNum type="arabicPeriod"/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Are a form of financial aid to help pay for college.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Are awarded based on different criteria.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Don’t have to be paid back! 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Tx/>
              <a:buAutoNum type="arabicPeriod" startAt="2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Two categories of scholarships:</a:t>
            </a:r>
          </a:p>
          <a:p>
            <a:pPr marL="514350" indent="-514350">
              <a:buFontTx/>
              <a:buAutoNum type="arabicPeriod" startAt="2"/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Merit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Need</a:t>
            </a:r>
          </a:p>
          <a:p>
            <a:pPr marL="514350" indent="-514350"/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3CDEAF4-5DD3-20E6-ED9C-D5AA543F850F}"/>
              </a:ext>
            </a:extLst>
          </p:cNvPr>
          <p:cNvSpPr txBox="1">
            <a:spLocks/>
          </p:cNvSpPr>
          <p:nvPr/>
        </p:nvSpPr>
        <p:spPr>
          <a:xfrm>
            <a:off x="4371574" y="1021976"/>
            <a:ext cx="4501563" cy="5029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AutoNum type="arabicPeriod" startAt="3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Most scholarship applications require:</a:t>
            </a:r>
          </a:p>
          <a:p>
            <a:pPr marL="514350" indent="-514350">
              <a:buAutoNum type="arabicPeriod" startAt="3"/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 Completed Application Form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Official High School Transcript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Short Answer Questions</a:t>
            </a:r>
          </a:p>
          <a:p>
            <a:pPr marL="1038225" indent="-5715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It’s important to: </a:t>
            </a:r>
          </a:p>
          <a:p>
            <a:pPr marL="514350" indent="-514350">
              <a:buAutoNum type="arabicPeriod" startAt="4"/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lvl="5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Do research.</a:t>
            </a:r>
          </a:p>
          <a:p>
            <a:pPr marL="514350" lvl="3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Look for as many scholarship opportunities as possible.</a:t>
            </a:r>
          </a:p>
          <a:p>
            <a:pPr marL="514350" lvl="3" indent="-5143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Read the requirements for each </a:t>
            </a: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one carefully!</a:t>
            </a:r>
          </a:p>
        </p:txBody>
      </p:sp>
    </p:spTree>
    <p:extLst>
      <p:ext uri="{BB962C8B-B14F-4D97-AF65-F5344CB8AC3E}">
        <p14:creationId xmlns:p14="http://schemas.microsoft.com/office/powerpoint/2010/main" val="26745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1AE0F4E7B1E48A81B1832FCCDA353" ma:contentTypeVersion="21" ma:contentTypeDescription="Create a new document." ma:contentTypeScope="" ma:versionID="0cfcfb65525b56bdbfe845c513589d1e">
  <xsd:schema xmlns:xsd="http://www.w3.org/2001/XMLSchema" xmlns:xs="http://www.w3.org/2001/XMLSchema" xmlns:p="http://schemas.microsoft.com/office/2006/metadata/properties" xmlns:ns2="e576567d-9a04-4863-ba55-0bbb0c3ab97d" xmlns:ns3="d38e1ecd-2754-4b12-a8cb-c21e2845a02e" targetNamespace="http://schemas.microsoft.com/office/2006/metadata/properties" ma:root="true" ma:fieldsID="ce90bf8af09b2a7b73054a2b40eb9da0" ns2:_="" ns3:_="">
    <xsd:import namespace="e576567d-9a04-4863-ba55-0bbb0c3ab97d"/>
    <xsd:import namespace="d38e1ecd-2754-4b12-a8cb-c21e2845a0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Tag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6567d-9a04-4863-ba55-0bbb0c3ab9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4db1042f-d024-44d4-87bb-141c4e2cba8d}" ma:internalName="TaxCatchAll" ma:showField="CatchAllData" ma:web="e576567d-9a04-4863-ba55-0bbb0c3ab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e1ecd-2754-4b12-a8cb-c21e2845a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ags" ma:index="23" nillable="true" ma:displayName="Category" ma:format="Dropdown" ma:internalName="Tags">
      <xsd:simpleType>
        <xsd:restriction base="dms:Choice">
          <xsd:enumeration value="Forms &amp; Templates"/>
          <xsd:enumeration value="Documents"/>
          <xsd:enumeration value="Policies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c3045de-b27e-4507-9b4e-0500d2df41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d38e1ecd-2754-4b12-a8cb-c21e2845a02e" xsi:nil="true"/>
    <lcf76f155ced4ddcb4097134ff3c332f xmlns="d38e1ecd-2754-4b12-a8cb-c21e2845a02e">
      <Terms xmlns="http://schemas.microsoft.com/office/infopath/2007/PartnerControls"/>
    </lcf76f155ced4ddcb4097134ff3c332f>
    <TaxCatchAll xmlns="e576567d-9a04-4863-ba55-0bbb0c3ab9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7D9F1-5B82-4B8D-9F44-70EE4B7B4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6567d-9a04-4863-ba55-0bbb0c3ab97d"/>
    <ds:schemaRef ds:uri="d38e1ecd-2754-4b12-a8cb-c21e2845a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33F75-D4CA-408C-8247-1B2CA6A05EF0}">
  <ds:schemaRefs>
    <ds:schemaRef ds:uri="http://purl.org/dc/dcmitype/"/>
    <ds:schemaRef ds:uri="e576567d-9a04-4863-ba55-0bbb0c3ab97d"/>
    <ds:schemaRef ds:uri="http://schemas.microsoft.com/office/2006/documentManagement/types"/>
    <ds:schemaRef ds:uri="http://schemas.openxmlformats.org/package/2006/metadata/core-properties"/>
    <ds:schemaRef ds:uri="d38e1ecd-2754-4b12-a8cb-c21e2845a02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25623C-29DE-4ACF-8125-6D2C150E0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5105</TotalTime>
  <Words>644</Words>
  <Application>Microsoft Office PowerPoint</Application>
  <PresentationFormat>On-screen Show (16:9)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Fuller</dc:creator>
  <cp:lastModifiedBy>Eric Moore</cp:lastModifiedBy>
  <cp:revision>31</cp:revision>
  <dcterms:created xsi:type="dcterms:W3CDTF">2022-09-28T15:22:56Z</dcterms:created>
  <dcterms:modified xsi:type="dcterms:W3CDTF">2023-12-23T18:19:02Z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0x0101004281AE0F4E7B1E48A81B1832FCCDA353</vt:lpwstr>
  </property>
  <property fmtid="{D5CDD505-2E9C-101B-9397-08002B2CF9AE}" pid="3" name="MediaServiceImageTags">
    <vt:lpwstr/>
  </property>
</Properties>
</file>